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3.xml" ContentType="application/vnd.openxmlformats-officedocument.presentationml.slideLayout+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64" r:id="rId3"/>
    <p:sldId id="274" r:id="rId4"/>
    <p:sldId id="285" r:id="rId5"/>
    <p:sldId id="272" r:id="rId6"/>
    <p:sldId id="276" r:id="rId7"/>
    <p:sldId id="278" r:id="rId8"/>
    <p:sldId id="284" r:id="rId9"/>
    <p:sldId id="279" r:id="rId10"/>
    <p:sldId id="280" r:id="rId11"/>
    <p:sldId id="289" r:id="rId12"/>
    <p:sldId id="282" r:id="rId13"/>
    <p:sldId id="288" r:id="rId14"/>
    <p:sldId id="283" r:id="rId15"/>
    <p:sldId id="263" r:id="rId16"/>
    <p:sldId id="287"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6265" autoAdjust="0"/>
  </p:normalViewPr>
  <p:slideViewPr>
    <p:cSldViewPr snapToGrid="0">
      <p:cViewPr varScale="1">
        <p:scale>
          <a:sx n="63" d="100"/>
          <a:sy n="63" d="100"/>
        </p:scale>
        <p:origin x="724" y="7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9FB3A-40A3-4FED-90DF-8D102D36511E}"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806C3-399B-4A00-86A1-71174BE3B95A}" type="slidenum">
              <a:rPr lang="en-US" smtClean="0"/>
              <a:t>‹#›</a:t>
            </a:fld>
            <a:endParaRPr lang="en-US"/>
          </a:p>
        </p:txBody>
      </p:sp>
    </p:spTree>
    <p:extLst>
      <p:ext uri="{BB962C8B-B14F-4D97-AF65-F5344CB8AC3E}">
        <p14:creationId xmlns:p14="http://schemas.microsoft.com/office/powerpoint/2010/main" val="12234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8808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12</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Discuss differences/</a:t>
            </a:r>
            <a:r>
              <a:rPr lang="en-US" altLang="en-US" dirty="0" err="1"/>
              <a:t>similiarities</a:t>
            </a:r>
            <a:endParaRPr lang="en-US" altLang="en-US" dirty="0"/>
          </a:p>
          <a:p>
            <a:pPr eaLnBrk="1" hangingPunct="1"/>
            <a:r>
              <a:rPr lang="en-US" altLang="en-US" dirty="0"/>
              <a:t>Site personal examples (MSgt Chip White)</a:t>
            </a:r>
          </a:p>
          <a:p>
            <a:pPr eaLnBrk="1" hangingPunct="1"/>
            <a:endParaRPr lang="en-US" altLang="en-US" dirty="0"/>
          </a:p>
        </p:txBody>
      </p:sp>
    </p:spTree>
    <p:extLst>
      <p:ext uri="{BB962C8B-B14F-4D97-AF65-F5344CB8AC3E}">
        <p14:creationId xmlns:p14="http://schemas.microsoft.com/office/powerpoint/2010/main" val="382080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14</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Discuss differences/</a:t>
            </a:r>
            <a:r>
              <a:rPr lang="en-US" altLang="en-US" dirty="0" err="1"/>
              <a:t>similiarities</a:t>
            </a:r>
            <a:endParaRPr lang="en-US" altLang="en-US" dirty="0"/>
          </a:p>
          <a:p>
            <a:pPr eaLnBrk="1" hangingPunct="1"/>
            <a:r>
              <a:rPr lang="en-US" altLang="en-US" dirty="0"/>
              <a:t>Site personal examples (MSgt Chip White)</a:t>
            </a:r>
          </a:p>
          <a:p>
            <a:pPr eaLnBrk="1" hangingPunct="1"/>
            <a:endParaRPr lang="en-US" altLang="en-US" dirty="0"/>
          </a:p>
        </p:txBody>
      </p:sp>
    </p:spTree>
    <p:extLst>
      <p:ext uri="{BB962C8B-B14F-4D97-AF65-F5344CB8AC3E}">
        <p14:creationId xmlns:p14="http://schemas.microsoft.com/office/powerpoint/2010/main" val="319767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15</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6127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17</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329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2</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7022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3</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216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5</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6755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6</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344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7</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167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8</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7447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9</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7683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fld id="{33455A22-BEB4-4E2A-A530-23D11A270B19}" type="slidenum">
              <a:rPr lang="en-US" altLang="en-US" sz="1200" b="0" smtClean="0"/>
              <a:pPr eaLnBrk="1" hangingPunct="1"/>
              <a:t>10</a:t>
            </a:fld>
            <a:endParaRPr lang="en-US" altLang="en-US" sz="1200" b="0"/>
          </a:p>
        </p:txBody>
      </p:sp>
      <p:sp>
        <p:nvSpPr>
          <p:cNvPr id="19459" name="Rectangle 2"/>
          <p:cNvSpPr>
            <a:spLocks noGrp="1" noRot="1" noChangeAspect="1" noChangeArrowheads="1" noTextEdit="1"/>
          </p:cNvSpPr>
          <p:nvPr>
            <p:ph type="sldImg"/>
          </p:nvPr>
        </p:nvSpPr>
        <p:spPr>
          <a:xfrm>
            <a:off x="406400" y="698500"/>
            <a:ext cx="6197600" cy="3486150"/>
          </a:xfrm>
          <a:ln/>
        </p:spPr>
      </p:sp>
      <p:sp>
        <p:nvSpPr>
          <p:cNvPr id="1946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Practical Exercise:  Break into groups and discuss.  Write inputs on chart pack.</a:t>
            </a:r>
          </a:p>
        </p:txBody>
      </p:sp>
    </p:spTree>
    <p:extLst>
      <p:ext uri="{BB962C8B-B14F-4D97-AF65-F5344CB8AC3E}">
        <p14:creationId xmlns:p14="http://schemas.microsoft.com/office/powerpoint/2010/main" val="423803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E9E58-FBD7-45C7-951A-E2EE5E74055E}"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93570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E9E58-FBD7-45C7-951A-E2EE5E74055E}"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358501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E9E58-FBD7-45C7-951A-E2EE5E74055E}"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230382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E9E58-FBD7-45C7-951A-E2EE5E74055E}"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3409396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5E9E58-FBD7-45C7-951A-E2EE5E74055E}"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318700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E9E58-FBD7-45C7-951A-E2EE5E74055E}"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40038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5E9E58-FBD7-45C7-951A-E2EE5E74055E}"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188337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5E9E58-FBD7-45C7-951A-E2EE5E74055E}"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124879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E9E58-FBD7-45C7-951A-E2EE5E74055E}"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97492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E9E58-FBD7-45C7-951A-E2EE5E74055E}"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300450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E9E58-FBD7-45C7-951A-E2EE5E74055E}"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6A68-FD50-4B64-9509-0C8453A5A13F}" type="slidenum">
              <a:rPr lang="en-US" smtClean="0"/>
              <a:t>‹#›</a:t>
            </a:fld>
            <a:endParaRPr lang="en-US"/>
          </a:p>
        </p:txBody>
      </p:sp>
    </p:spTree>
    <p:extLst>
      <p:ext uri="{BB962C8B-B14F-4D97-AF65-F5344CB8AC3E}">
        <p14:creationId xmlns:p14="http://schemas.microsoft.com/office/powerpoint/2010/main" val="83673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E9E58-FBD7-45C7-951A-E2EE5E74055E}" type="datetimeFigureOut">
              <a:rPr lang="en-US" smtClean="0"/>
              <a:t>7/18/2023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16A68-FD50-4B64-9509-0C8453A5A13F}" type="slidenum">
              <a:rPr lang="en-US" smtClean="0"/>
              <a:t>‹#›</a:t>
            </a:fld>
            <a:endParaRPr lang="en-US"/>
          </a:p>
        </p:txBody>
      </p:sp>
    </p:spTree>
    <p:extLst>
      <p:ext uri="{BB962C8B-B14F-4D97-AF65-F5344CB8AC3E}">
        <p14:creationId xmlns:p14="http://schemas.microsoft.com/office/powerpoint/2010/main" val="7222006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loc.gov/rr/hispanic/1898/intro.html" TargetMode="External"/><Relationship Id="rId2" Type="http://schemas.openxmlformats.org/officeDocument/2006/relationships/hyperlink" Target="https://www.history.navy.mil/our-collections/photography/us-navy-ships/battleships/maine.html"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5" name="TextBox 4"/>
          <p:cNvSpPr txBox="1"/>
          <p:nvPr/>
        </p:nvSpPr>
        <p:spPr>
          <a:xfrm>
            <a:off x="11591545" y="6488668"/>
            <a:ext cx="533399" cy="307777"/>
          </a:xfrm>
          <a:prstGeom prst="rect">
            <a:avLst/>
          </a:prstGeom>
          <a:noFill/>
        </p:spPr>
        <p:txBody>
          <a:bodyPr wrap="square" rtlCol="0">
            <a:spAutoFit/>
          </a:bodyPr>
          <a:lstStyle/>
          <a:p>
            <a:r>
              <a:rPr lang="en-US" sz="1400" dirty="0"/>
              <a:t>3-1</a:t>
            </a:r>
          </a:p>
        </p:txBody>
      </p:sp>
      <p:sp>
        <p:nvSpPr>
          <p:cNvPr id="12" name="TextBox 11">
            <a:extLst>
              <a:ext uri="{FF2B5EF4-FFF2-40B4-BE49-F238E27FC236}">
                <a16:creationId xmlns:a16="http://schemas.microsoft.com/office/drawing/2014/main" id="{A417C9F8-70DB-7E0C-EE16-DD533747FDC9}"/>
              </a:ext>
            </a:extLst>
          </p:cNvPr>
          <p:cNvSpPr txBox="1"/>
          <p:nvPr/>
        </p:nvSpPr>
        <p:spPr>
          <a:xfrm>
            <a:off x="0" y="0"/>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3" name="Rectangle 12">
            <a:extLst>
              <a:ext uri="{FF2B5EF4-FFF2-40B4-BE49-F238E27FC236}">
                <a16:creationId xmlns:a16="http://schemas.microsoft.com/office/drawing/2014/main" id="{63D0887B-27A2-ECD6-B66F-527B10426C4D}"/>
              </a:ext>
            </a:extLst>
          </p:cNvPr>
          <p:cNvSpPr/>
          <p:nvPr/>
        </p:nvSpPr>
        <p:spPr>
          <a:xfrm>
            <a:off x="0" y="636795"/>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27E2EA3-D98B-C021-C1D4-39582864E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6611" y="1626256"/>
            <a:ext cx="2178774" cy="3320778"/>
          </a:xfrm>
          <a:prstGeom prst="rect">
            <a:avLst/>
          </a:prstGeom>
        </p:spPr>
      </p:pic>
      <p:sp>
        <p:nvSpPr>
          <p:cNvPr id="15" name="Rectangle 14">
            <a:extLst>
              <a:ext uri="{FF2B5EF4-FFF2-40B4-BE49-F238E27FC236}">
                <a16:creationId xmlns:a16="http://schemas.microsoft.com/office/drawing/2014/main" id="{6135B972-DB11-4AF5-E815-02CCAD0621AA}"/>
              </a:ext>
            </a:extLst>
          </p:cNvPr>
          <p:cNvSpPr/>
          <p:nvPr/>
        </p:nvSpPr>
        <p:spPr>
          <a:xfrm>
            <a:off x="4956681" y="5455099"/>
            <a:ext cx="2278634" cy="523220"/>
          </a:xfrm>
          <a:prstGeom prst="rect">
            <a:avLst/>
          </a:prstGeom>
        </p:spPr>
        <p:txBody>
          <a:bodyPr wrap="square">
            <a:spAutoFit/>
          </a:bodyPr>
          <a:lstStyle/>
          <a:p>
            <a:pPr algn="ctr"/>
            <a:r>
              <a:rPr lang="en-US" sz="2800" b="1" dirty="0">
                <a:latin typeface="Ebrima" panose="02000000000000000000" pitchFamily="2" charset="0"/>
                <a:ea typeface="Ebrima" panose="02000000000000000000" pitchFamily="2" charset="0"/>
                <a:cs typeface="Ebrima" panose="02000000000000000000" pitchFamily="2" charset="0"/>
              </a:rPr>
              <a:t>Module 3.0</a:t>
            </a:r>
          </a:p>
        </p:txBody>
      </p:sp>
      <p:sp>
        <p:nvSpPr>
          <p:cNvPr id="16" name="TextBox 2">
            <a:extLst>
              <a:ext uri="{FF2B5EF4-FFF2-40B4-BE49-F238E27FC236}">
                <a16:creationId xmlns:a16="http://schemas.microsoft.com/office/drawing/2014/main" id="{620D8EA9-3802-A41C-1E94-66268D7CCBE2}"/>
              </a:ext>
            </a:extLst>
          </p:cNvPr>
          <p:cNvSpPr txBox="1"/>
          <p:nvPr/>
        </p:nvSpPr>
        <p:spPr>
          <a:xfrm>
            <a:off x="4956681" y="5978319"/>
            <a:ext cx="227863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Ebrima" panose="02000000000000000000" pitchFamily="2" charset="0"/>
                <a:ea typeface="Ebrima" panose="02000000000000000000" pitchFamily="2" charset="0"/>
                <a:cs typeface="Ebrima" panose="02000000000000000000" pitchFamily="2" charset="0"/>
              </a:rPr>
              <a:t>2022 Version 3.0</a:t>
            </a:r>
          </a:p>
        </p:txBody>
      </p:sp>
    </p:spTree>
    <p:extLst>
      <p:ext uri="{BB962C8B-B14F-4D97-AF65-F5344CB8AC3E}">
        <p14:creationId xmlns:p14="http://schemas.microsoft.com/office/powerpoint/2010/main" val="68297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1736725" y="782651"/>
            <a:ext cx="8458200" cy="914400"/>
          </a:xfrm>
        </p:spPr>
        <p:txBody>
          <a:bodyPr>
            <a:normAutofit/>
          </a:bodyPr>
          <a:lstStyle/>
          <a:p>
            <a:pPr algn="ctr"/>
            <a:r>
              <a:rPr lang="en-US" altLang="en-US" sz="2800" b="1" dirty="0">
                <a:latin typeface="Ebrima" panose="02000000000000000000" pitchFamily="2" charset="0"/>
                <a:ea typeface="Ebrima" panose="02000000000000000000" pitchFamily="2" charset="0"/>
                <a:cs typeface="Ebrima" panose="02000000000000000000" pitchFamily="2" charset="0"/>
              </a:rPr>
              <a:t>Responsibilities and Privileges</a:t>
            </a:r>
            <a:br>
              <a:rPr lang="en-US" altLang="en-US" sz="2800" b="1" dirty="0">
                <a:latin typeface="Ebrima" panose="02000000000000000000" pitchFamily="2" charset="0"/>
                <a:ea typeface="Ebrima" panose="02000000000000000000" pitchFamily="2" charset="0"/>
                <a:cs typeface="Ebrima" panose="02000000000000000000" pitchFamily="2" charset="0"/>
              </a:rPr>
            </a:br>
            <a:r>
              <a:rPr lang="en-US" altLang="en-US" sz="2800" b="1" dirty="0">
                <a:latin typeface="Ebrima" panose="02000000000000000000" pitchFamily="2" charset="0"/>
                <a:ea typeface="Ebrima" panose="02000000000000000000" pitchFamily="2" charset="0"/>
                <a:cs typeface="Ebrima" panose="02000000000000000000" pitchFamily="2" charset="0"/>
              </a:rPr>
              <a:t>Practical Exercise 1</a:t>
            </a:r>
          </a:p>
        </p:txBody>
      </p:sp>
      <p:sp>
        <p:nvSpPr>
          <p:cNvPr id="13" name="Text Box 6"/>
          <p:cNvSpPr txBox="1">
            <a:spLocks noChangeArrowheads="1"/>
          </p:cNvSpPr>
          <p:nvPr/>
        </p:nvSpPr>
        <p:spPr bwMode="auto">
          <a:xfrm>
            <a:off x="937539" y="2255900"/>
            <a:ext cx="10316922" cy="25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nSpc>
                <a:spcPct val="120000"/>
              </a:lnSpc>
            </a:pPr>
            <a:r>
              <a:rPr lang="en-US" altLang="en-US" sz="3600" b="0" dirty="0">
                <a:latin typeface="Ebrima" panose="02000000000000000000" pitchFamily="2" charset="0"/>
                <a:ea typeface="Ebrima" panose="02000000000000000000" pitchFamily="2" charset="0"/>
                <a:cs typeface="Ebrima" panose="02000000000000000000" pitchFamily="2" charset="0"/>
              </a:rPr>
              <a:t>Directions: Break up into groups. Each group will create a list of duties and responsibilities that pertain to a Chief Petty Officer. </a:t>
            </a:r>
          </a:p>
          <a:p>
            <a:pPr algn="l">
              <a:lnSpc>
                <a:spcPct val="120000"/>
              </a:lnSpc>
            </a:pPr>
            <a:endParaRPr lang="en-US" altLang="en-US" b="0" dirty="0">
              <a:solidFill>
                <a:srgbClr val="FF0000"/>
              </a:solidFill>
              <a:latin typeface="+mn-lt"/>
            </a:endParaRPr>
          </a:p>
        </p:txBody>
      </p:sp>
      <p:sp>
        <p:nvSpPr>
          <p:cNvPr id="17" name="TextBox 16"/>
          <p:cNvSpPr txBox="1"/>
          <p:nvPr/>
        </p:nvSpPr>
        <p:spPr>
          <a:xfrm>
            <a:off x="11591545" y="6488668"/>
            <a:ext cx="533399" cy="307777"/>
          </a:xfrm>
          <a:prstGeom prst="rect">
            <a:avLst/>
          </a:prstGeom>
          <a:noFill/>
        </p:spPr>
        <p:txBody>
          <a:bodyPr wrap="square" rtlCol="0">
            <a:spAutoFit/>
          </a:bodyPr>
          <a:lstStyle/>
          <a:p>
            <a:r>
              <a:rPr lang="en-US" sz="1400" dirty="0"/>
              <a:t>3-10</a:t>
            </a:r>
          </a:p>
        </p:txBody>
      </p:sp>
      <p:sp>
        <p:nvSpPr>
          <p:cNvPr id="10" name="TextBox 9">
            <a:extLst>
              <a:ext uri="{FF2B5EF4-FFF2-40B4-BE49-F238E27FC236}">
                <a16:creationId xmlns:a16="http://schemas.microsoft.com/office/drawing/2014/main" id="{DB013CEF-ED5E-4825-20FE-AD827ADFECA3}"/>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1" name="Rectangle 10">
            <a:extLst>
              <a:ext uri="{FF2B5EF4-FFF2-40B4-BE49-F238E27FC236}">
                <a16:creationId xmlns:a16="http://schemas.microsoft.com/office/drawing/2014/main" id="{9CD9CA34-06BD-C295-30E4-00F753E67A4E}"/>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94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9D64-89AD-6856-ABFA-2D63B24AD5B3}"/>
              </a:ext>
            </a:extLst>
          </p:cNvPr>
          <p:cNvSpPr>
            <a:spLocks noGrp="1"/>
          </p:cNvSpPr>
          <p:nvPr>
            <p:ph type="title"/>
          </p:nvPr>
        </p:nvSpPr>
        <p:spPr>
          <a:xfrm>
            <a:off x="3999489" y="1015409"/>
            <a:ext cx="4231758" cy="1145056"/>
          </a:xfrm>
        </p:spPr>
        <p:txBody>
          <a:bodyPr vert="horz" lIns="91440" tIns="45720" rIns="91440" bIns="45720" rtlCol="0" anchor="b">
            <a:normAutofit/>
          </a:bodyPr>
          <a:lstStyle/>
          <a:p>
            <a:pPr algn="ctr"/>
            <a:r>
              <a:rPr lang="en-US" b="1" kern="1200" dirty="0">
                <a:solidFill>
                  <a:schemeClr val="bg1">
                    <a:alpha val="60000"/>
                  </a:schemeClr>
                </a:solidFill>
                <a:latin typeface="+mj-lt"/>
                <a:ea typeface="+mj-ea"/>
                <a:cs typeface="+mj-cs"/>
              </a:rPr>
              <a:t>Navy Chief vs Other Service E7</a:t>
            </a:r>
          </a:p>
        </p:txBody>
      </p:sp>
      <p:sp>
        <p:nvSpPr>
          <p:cNvPr id="4" name="Text Placeholder 3">
            <a:extLst>
              <a:ext uri="{FF2B5EF4-FFF2-40B4-BE49-F238E27FC236}">
                <a16:creationId xmlns:a16="http://schemas.microsoft.com/office/drawing/2014/main" id="{09D5FF3E-91EA-7B36-B405-242715A9D78D}"/>
              </a:ext>
            </a:extLst>
          </p:cNvPr>
          <p:cNvSpPr>
            <a:spLocks noGrp="1"/>
          </p:cNvSpPr>
          <p:nvPr>
            <p:ph type="body" sz="half" idx="2"/>
          </p:nvPr>
        </p:nvSpPr>
        <p:spPr>
          <a:xfrm>
            <a:off x="3530094" y="1044392"/>
            <a:ext cx="5170547" cy="5364750"/>
          </a:xfrm>
        </p:spPr>
        <p:txBody>
          <a:bodyPr vert="horz" lIns="91440" tIns="45720" rIns="91440" bIns="45720" rtlCol="0" anchor="t">
            <a:noAutofit/>
          </a:bodyPr>
          <a:lstStyle/>
          <a:p>
            <a:pPr algn="ctr"/>
            <a:r>
              <a:rPr lang="en-US" sz="2000" dirty="0">
                <a:latin typeface="Ebrima" panose="02000000000000000000" pitchFamily="2" charset="0"/>
                <a:ea typeface="Ebrima" panose="02000000000000000000" pitchFamily="2" charset="0"/>
                <a:cs typeface="Ebrima" panose="02000000000000000000" pitchFamily="2" charset="0"/>
              </a:rPr>
              <a:t>Coast Guard E7: Technical specialist who train enlisted and junior commissioned ranks. Coast Guard CPOs can enforce disciplinary action. An E7 can command a small vessel or station.</a:t>
            </a:r>
          </a:p>
          <a:p>
            <a:pPr algn="ctr"/>
            <a:r>
              <a:rPr lang="en-US" sz="2000" dirty="0">
                <a:latin typeface="Ebrima" panose="02000000000000000000" pitchFamily="2" charset="0"/>
                <a:ea typeface="Ebrima" panose="02000000000000000000" pitchFamily="2" charset="0"/>
                <a:cs typeface="Ebrima" panose="02000000000000000000" pitchFamily="2" charset="0"/>
              </a:rPr>
              <a:t>Marine Corps E7: Gunnery Sergeants oversee firepower, weapons and operational planning for a company in both a physical and logistical aspect. </a:t>
            </a:r>
          </a:p>
          <a:p>
            <a:pPr algn="ctr"/>
            <a:r>
              <a:rPr lang="en-US" sz="2000" dirty="0">
                <a:latin typeface="Ebrima" panose="02000000000000000000" pitchFamily="2" charset="0"/>
                <a:ea typeface="Ebrima" panose="02000000000000000000" pitchFamily="2" charset="0"/>
                <a:cs typeface="Ebrima" panose="02000000000000000000" pitchFamily="2" charset="0"/>
              </a:rPr>
              <a:t>Air Force E7: Operational leaders and technical experts. Master Sergeants are superintendents in their chosen technical field.</a:t>
            </a:r>
          </a:p>
          <a:p>
            <a:pPr algn="ctr"/>
            <a:r>
              <a:rPr lang="en-US" sz="2000" dirty="0">
                <a:latin typeface="Ebrima" panose="02000000000000000000" pitchFamily="2" charset="0"/>
                <a:ea typeface="Ebrima" panose="02000000000000000000" pitchFamily="2" charset="0"/>
                <a:cs typeface="Ebrima" panose="02000000000000000000" pitchFamily="2" charset="0"/>
              </a:rPr>
              <a:t>Army E7: The platoon’s senior NCO. A Sergeant First Class is responsible for the personal and professional development of his or her soldiers. </a:t>
            </a:r>
          </a:p>
        </p:txBody>
      </p:sp>
      <p:sp>
        <p:nvSpPr>
          <p:cNvPr id="10" name="TextBox 9">
            <a:extLst>
              <a:ext uri="{FF2B5EF4-FFF2-40B4-BE49-F238E27FC236}">
                <a16:creationId xmlns:a16="http://schemas.microsoft.com/office/drawing/2014/main" id="{C05C2E2F-DA7D-8C0D-2B29-E01B8AF614D2}"/>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1" name="Rectangle 10">
            <a:extLst>
              <a:ext uri="{FF2B5EF4-FFF2-40B4-BE49-F238E27FC236}">
                <a16:creationId xmlns:a16="http://schemas.microsoft.com/office/drawing/2014/main" id="{FB6975CF-2A74-A52A-DE79-41CC65EF1466}"/>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icon&#10;&#10;Description automatically generated">
            <a:extLst>
              <a:ext uri="{FF2B5EF4-FFF2-40B4-BE49-F238E27FC236}">
                <a16:creationId xmlns:a16="http://schemas.microsoft.com/office/drawing/2014/main" id="{E6CC024C-C572-1454-0100-F7D929440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 y="1049894"/>
            <a:ext cx="2735582" cy="2735582"/>
          </a:xfrm>
          <a:prstGeom prst="rect">
            <a:avLst/>
          </a:prstGeom>
        </p:spPr>
      </p:pic>
      <p:pic>
        <p:nvPicPr>
          <p:cNvPr id="14" name="Picture 13" descr="Logo, company name&#10;&#10;Description automatically generated">
            <a:extLst>
              <a:ext uri="{FF2B5EF4-FFF2-40B4-BE49-F238E27FC236}">
                <a16:creationId xmlns:a16="http://schemas.microsoft.com/office/drawing/2014/main" id="{42B31B2A-9CE8-CDCA-0855-70D57B3C0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19" y="3952849"/>
            <a:ext cx="2123569" cy="2456293"/>
          </a:xfrm>
          <a:prstGeom prst="rect">
            <a:avLst/>
          </a:prstGeom>
        </p:spPr>
      </p:pic>
      <p:pic>
        <p:nvPicPr>
          <p:cNvPr id="18" name="Picture 17" descr="Logo, company name&#10;&#10;Description automatically generated">
            <a:extLst>
              <a:ext uri="{FF2B5EF4-FFF2-40B4-BE49-F238E27FC236}">
                <a16:creationId xmlns:a16="http://schemas.microsoft.com/office/drawing/2014/main" id="{483A1C66-0FCE-D1F4-E41C-2AB536B52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402" y="971351"/>
            <a:ext cx="1929154" cy="2892667"/>
          </a:xfrm>
          <a:prstGeom prst="rect">
            <a:avLst/>
          </a:prstGeom>
        </p:spPr>
      </p:pic>
      <p:pic>
        <p:nvPicPr>
          <p:cNvPr id="20" name="Picture 19" descr="Logo, icon&#10;&#10;Description automatically generated">
            <a:extLst>
              <a:ext uri="{FF2B5EF4-FFF2-40B4-BE49-F238E27FC236}">
                <a16:creationId xmlns:a16="http://schemas.microsoft.com/office/drawing/2014/main" id="{A2DB1C18-DE94-BEB2-2331-B9ABD78EE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2527" y="4005332"/>
            <a:ext cx="1424903" cy="2351326"/>
          </a:xfrm>
          <a:prstGeom prst="rect">
            <a:avLst/>
          </a:prstGeom>
        </p:spPr>
      </p:pic>
    </p:spTree>
    <p:extLst>
      <p:ext uri="{BB962C8B-B14F-4D97-AF65-F5344CB8AC3E}">
        <p14:creationId xmlns:p14="http://schemas.microsoft.com/office/powerpoint/2010/main" val="134782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8F179F0-E0EA-27B3-C44E-481863B3762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044" b="4722"/>
          <a:stretch/>
        </p:blipFill>
        <p:spPr>
          <a:xfrm>
            <a:off x="196734" y="233879"/>
            <a:ext cx="11798532" cy="6562566"/>
          </a:xfrm>
          <a:prstGeom prst="rect">
            <a:avLst/>
          </a:prstGeom>
        </p:spPr>
      </p:pic>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808077"/>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1866900" y="745453"/>
            <a:ext cx="8458200" cy="914400"/>
          </a:xfrm>
        </p:spPr>
        <p:txBody>
          <a:bodyPr>
            <a:normAutofit/>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Navy Chief vs Other Service E7</a:t>
            </a:r>
          </a:p>
        </p:txBody>
      </p:sp>
      <p:sp>
        <p:nvSpPr>
          <p:cNvPr id="6" name="AutoShape 6" descr="Image result for master sergeant rank insignia image">
            <a:extLst>
              <a:ext uri="{FF2B5EF4-FFF2-40B4-BE49-F238E27FC236}">
                <a16:creationId xmlns:a16="http://schemas.microsoft.com/office/drawing/2014/main" id="{5B1EE116-BC7A-4CF5-8AC9-4D81073FB3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Marine Corps Gunnery Sergeant">
            <a:extLst>
              <a:ext uri="{FF2B5EF4-FFF2-40B4-BE49-F238E27FC236}">
                <a16:creationId xmlns:a16="http://schemas.microsoft.com/office/drawing/2014/main" id="{AD811204-EA34-4EBA-90B2-FB1A2B641CE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 Box 6">
            <a:extLst>
              <a:ext uri="{FF2B5EF4-FFF2-40B4-BE49-F238E27FC236}">
                <a16:creationId xmlns:a16="http://schemas.microsoft.com/office/drawing/2014/main" id="{77873C76-7136-4A6D-AB2E-D2222B2946A5}"/>
              </a:ext>
            </a:extLst>
          </p:cNvPr>
          <p:cNvSpPr txBox="1">
            <a:spLocks noChangeArrowheads="1"/>
          </p:cNvSpPr>
          <p:nvPr/>
        </p:nvSpPr>
        <p:spPr bwMode="auto">
          <a:xfrm>
            <a:off x="393469" y="2024459"/>
            <a:ext cx="11405062" cy="36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a:lnSpc>
                <a:spcPct val="120000"/>
              </a:lnSpc>
            </a:pPr>
            <a:r>
              <a:rPr lang="en-US" altLang="en-US" sz="2800" dirty="0">
                <a:latin typeface="Ebrima" panose="02000000000000000000" pitchFamily="2" charset="0"/>
                <a:ea typeface="Ebrima" panose="02000000000000000000" pitchFamily="2" charset="0"/>
                <a:cs typeface="Ebrima" panose="02000000000000000000" pitchFamily="2" charset="0"/>
              </a:rPr>
              <a:t>Navy Chief Petty Officers are unique from the E7s of all the other uniformed services. </a:t>
            </a:r>
          </a:p>
          <a:p>
            <a:pPr algn="ctr">
              <a:lnSpc>
                <a:spcPct val="120000"/>
              </a:lnSpc>
            </a:pPr>
            <a:endParaRPr lang="en-US" altLang="en-US" sz="2800" dirty="0">
              <a:latin typeface="Ebrima" panose="02000000000000000000" pitchFamily="2" charset="0"/>
              <a:ea typeface="Ebrima" panose="02000000000000000000" pitchFamily="2" charset="0"/>
              <a:cs typeface="Ebrima" panose="02000000000000000000" pitchFamily="2" charset="0"/>
            </a:endParaRPr>
          </a:p>
          <a:p>
            <a:pPr algn="ctr">
              <a:lnSpc>
                <a:spcPct val="120000"/>
              </a:lnSpc>
            </a:pPr>
            <a:r>
              <a:rPr lang="en-US" altLang="en-US" sz="2800" dirty="0">
                <a:latin typeface="Ebrima" panose="02000000000000000000" pitchFamily="2" charset="0"/>
                <a:ea typeface="Ebrima" panose="02000000000000000000" pitchFamily="2" charset="0"/>
                <a:cs typeface="Ebrima" panose="02000000000000000000" pitchFamily="2" charset="0"/>
              </a:rPr>
              <a:t>We have a unique service culture established in 1893, rich in heritage and tradition.</a:t>
            </a:r>
          </a:p>
          <a:p>
            <a:pPr algn="ctr">
              <a:lnSpc>
                <a:spcPct val="120000"/>
              </a:lnSpc>
            </a:pPr>
            <a:endParaRPr lang="en-US" altLang="en-US" sz="2800" dirty="0">
              <a:latin typeface="Ebrima" panose="02000000000000000000" pitchFamily="2" charset="0"/>
              <a:ea typeface="Ebrima" panose="02000000000000000000" pitchFamily="2" charset="0"/>
              <a:cs typeface="Ebrima" panose="02000000000000000000" pitchFamily="2" charset="0"/>
            </a:endParaRPr>
          </a:p>
          <a:p>
            <a:pPr algn="ctr">
              <a:lnSpc>
                <a:spcPct val="120000"/>
              </a:lnSpc>
            </a:pPr>
            <a:r>
              <a:rPr lang="en-US" altLang="en-US" sz="2800" dirty="0">
                <a:latin typeface="Ebrima" panose="02000000000000000000" pitchFamily="2" charset="0"/>
                <a:ea typeface="Ebrima" panose="02000000000000000000" pitchFamily="2" charset="0"/>
                <a:cs typeface="Ebrima" panose="02000000000000000000" pitchFamily="2" charset="0"/>
              </a:rPr>
              <a:t>How do Navy Chiefs differ from the E7s of the other branches?</a:t>
            </a:r>
          </a:p>
        </p:txBody>
      </p:sp>
      <p:sp>
        <p:nvSpPr>
          <p:cNvPr id="13" name="TextBox 12"/>
          <p:cNvSpPr txBox="1"/>
          <p:nvPr/>
        </p:nvSpPr>
        <p:spPr>
          <a:xfrm>
            <a:off x="11541441" y="6488668"/>
            <a:ext cx="533399" cy="307777"/>
          </a:xfrm>
          <a:prstGeom prst="rect">
            <a:avLst/>
          </a:prstGeom>
          <a:noFill/>
        </p:spPr>
        <p:txBody>
          <a:bodyPr wrap="square" rtlCol="0">
            <a:spAutoFit/>
          </a:bodyPr>
          <a:lstStyle/>
          <a:p>
            <a:r>
              <a:rPr lang="en-US" sz="1400" dirty="0"/>
              <a:t>3-12</a:t>
            </a:r>
          </a:p>
        </p:txBody>
      </p:sp>
      <p:sp>
        <p:nvSpPr>
          <p:cNvPr id="14" name="TextBox 13">
            <a:extLst>
              <a:ext uri="{FF2B5EF4-FFF2-40B4-BE49-F238E27FC236}">
                <a16:creationId xmlns:a16="http://schemas.microsoft.com/office/drawing/2014/main" id="{38CE42D1-E958-E73D-B129-7B6CAE90B9F4}"/>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6" name="Rectangle 15">
            <a:extLst>
              <a:ext uri="{FF2B5EF4-FFF2-40B4-BE49-F238E27FC236}">
                <a16:creationId xmlns:a16="http://schemas.microsoft.com/office/drawing/2014/main" id="{FE7992C5-011F-EA2C-4BD1-830ED2DB3165}"/>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30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FD94-1ECA-4C9F-B09B-759C147CFABA}"/>
              </a:ext>
            </a:extLst>
          </p:cNvPr>
          <p:cNvSpPr>
            <a:spLocks noGrp="1"/>
          </p:cNvSpPr>
          <p:nvPr>
            <p:ph type="title"/>
          </p:nvPr>
        </p:nvSpPr>
        <p:spPr/>
        <p:txBody>
          <a:bodyPr>
            <a:normAutofit fontScale="90000"/>
          </a:bodyPr>
          <a:lstStyle/>
          <a:p>
            <a:pPr algn="ctr"/>
            <a:r>
              <a:rPr lang="en-US" sz="4000" b="1" dirty="0">
                <a:latin typeface="Ebrima" panose="02000000000000000000" pitchFamily="2" charset="0"/>
                <a:ea typeface="Ebrima" panose="02000000000000000000" pitchFamily="2" charset="0"/>
                <a:cs typeface="Ebrima" panose="02000000000000000000" pitchFamily="2" charset="0"/>
              </a:rPr>
              <a:t>Practical Exercise Two: Sharing Personal Stories</a:t>
            </a:r>
            <a:r>
              <a:rPr lang="en-US" dirty="0"/>
              <a:t/>
            </a:r>
            <a:br>
              <a:rPr lang="en-US" dirty="0"/>
            </a:br>
            <a:endParaRPr lang="en-US" dirty="0"/>
          </a:p>
        </p:txBody>
      </p:sp>
      <p:sp>
        <p:nvSpPr>
          <p:cNvPr id="3" name="Content Placeholder 2">
            <a:extLst>
              <a:ext uri="{FF2B5EF4-FFF2-40B4-BE49-F238E27FC236}">
                <a16:creationId xmlns:a16="http://schemas.microsoft.com/office/drawing/2014/main" id="{FEB7AB17-5920-40ED-9B49-C0ECE5A659B7}"/>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dirty="0">
                <a:latin typeface="Ebrima" panose="02000000000000000000" pitchFamily="2" charset="0"/>
                <a:ea typeface="Ebrima" panose="02000000000000000000" pitchFamily="2" charset="0"/>
                <a:cs typeface="Ebrima" panose="02000000000000000000" pitchFamily="2" charset="0"/>
              </a:rPr>
              <a:t>As Chief Petty Officers in the Navy, you are the orators of Naval History. That also includes sharing your history, your past experiences. What knowledge have you gained through your experiences? Think of an instance in your career, one in which a Chief, or anyone serving in a leadership role, was forced to make an important decision in a stressful environment that resulted in a positive outcome. How did it affect you? Keep in mind the following:  </a:t>
            </a:r>
          </a:p>
          <a:p>
            <a:pPr marL="514350" indent="-514350">
              <a:buAutoNum type="alphaUcPeriod"/>
            </a:pPr>
            <a:r>
              <a:rPr lang="en-US" dirty="0">
                <a:latin typeface="Ebrima" panose="02000000000000000000" pitchFamily="2" charset="0"/>
                <a:ea typeface="Ebrima" panose="02000000000000000000" pitchFamily="2" charset="0"/>
                <a:cs typeface="Ebrima" panose="02000000000000000000" pitchFamily="2" charset="0"/>
              </a:rPr>
              <a:t>Was the proper chain of command utilized?</a:t>
            </a:r>
          </a:p>
          <a:p>
            <a:pPr marL="514350" indent="-514350">
              <a:buAutoNum type="alphaUcPeriod"/>
            </a:pPr>
            <a:r>
              <a:rPr lang="en-US" dirty="0">
                <a:latin typeface="Ebrima" panose="02000000000000000000" pitchFamily="2" charset="0"/>
                <a:ea typeface="Ebrima" panose="02000000000000000000" pitchFamily="2" charset="0"/>
                <a:cs typeface="Ebrima" panose="02000000000000000000" pitchFamily="2" charset="0"/>
              </a:rPr>
              <a:t>Does the given scenario fall under a Chief’s umbrella of leadership?</a:t>
            </a:r>
          </a:p>
          <a:p>
            <a:pPr marL="514350" indent="-514350">
              <a:buAutoNum type="alphaUcPeriod"/>
            </a:pPr>
            <a:r>
              <a:rPr lang="en-US" dirty="0">
                <a:latin typeface="Ebrima" panose="02000000000000000000" pitchFamily="2" charset="0"/>
                <a:ea typeface="Ebrima" panose="02000000000000000000" pitchFamily="2" charset="0"/>
                <a:cs typeface="Ebrima" panose="02000000000000000000" pitchFamily="2" charset="0"/>
              </a:rPr>
              <a:t>Would the  personal experience/scenario have applied to an E7 in the Coast Guard, Marines, Air Force or Army? </a:t>
            </a:r>
          </a:p>
        </p:txBody>
      </p:sp>
    </p:spTree>
    <p:extLst>
      <p:ext uri="{BB962C8B-B14F-4D97-AF65-F5344CB8AC3E}">
        <p14:creationId xmlns:p14="http://schemas.microsoft.com/office/powerpoint/2010/main" val="394017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808077"/>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3035455" y="692365"/>
            <a:ext cx="6121090" cy="914400"/>
          </a:xfrm>
        </p:spPr>
        <p:txBody>
          <a:bodyPr>
            <a:normAutofit fontScale="90000"/>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Navy Chief vs Other Service E7</a:t>
            </a:r>
          </a:p>
        </p:txBody>
      </p:sp>
      <p:sp>
        <p:nvSpPr>
          <p:cNvPr id="6" name="AutoShape 6" descr="Image result for master sergeant rank insignia image">
            <a:extLst>
              <a:ext uri="{FF2B5EF4-FFF2-40B4-BE49-F238E27FC236}">
                <a16:creationId xmlns:a16="http://schemas.microsoft.com/office/drawing/2014/main" id="{5B1EE116-BC7A-4CF5-8AC9-4D81073FB3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Marine Corps Gunnery Sergeant">
            <a:extLst>
              <a:ext uri="{FF2B5EF4-FFF2-40B4-BE49-F238E27FC236}">
                <a16:creationId xmlns:a16="http://schemas.microsoft.com/office/drawing/2014/main" id="{AD811204-EA34-4EBA-90B2-FB1A2B641CE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19EBC48-8B0B-4271-BE84-C7556959514F}"/>
              </a:ext>
            </a:extLst>
          </p:cNvPr>
          <p:cNvPicPr>
            <a:picLocks noChangeAspect="1"/>
          </p:cNvPicPr>
          <p:nvPr/>
        </p:nvPicPr>
        <p:blipFill>
          <a:blip r:embed="rId3"/>
          <a:stretch>
            <a:fillRect/>
          </a:stretch>
        </p:blipFill>
        <p:spPr>
          <a:xfrm>
            <a:off x="1936433" y="1606765"/>
            <a:ext cx="8319133" cy="4766708"/>
          </a:xfrm>
          <a:prstGeom prst="rect">
            <a:avLst/>
          </a:prstGeom>
        </p:spPr>
      </p:pic>
      <p:sp>
        <p:nvSpPr>
          <p:cNvPr id="13" name="TextBox 12"/>
          <p:cNvSpPr txBox="1"/>
          <p:nvPr/>
        </p:nvSpPr>
        <p:spPr>
          <a:xfrm>
            <a:off x="11591545" y="6488668"/>
            <a:ext cx="533399" cy="307777"/>
          </a:xfrm>
          <a:prstGeom prst="rect">
            <a:avLst/>
          </a:prstGeom>
          <a:noFill/>
        </p:spPr>
        <p:txBody>
          <a:bodyPr wrap="square" rtlCol="0">
            <a:spAutoFit/>
          </a:bodyPr>
          <a:lstStyle/>
          <a:p>
            <a:r>
              <a:rPr lang="en-US" sz="1400" dirty="0"/>
              <a:t>3-14</a:t>
            </a:r>
          </a:p>
        </p:txBody>
      </p:sp>
      <p:sp>
        <p:nvSpPr>
          <p:cNvPr id="14" name="TextBox 13">
            <a:extLst>
              <a:ext uri="{FF2B5EF4-FFF2-40B4-BE49-F238E27FC236}">
                <a16:creationId xmlns:a16="http://schemas.microsoft.com/office/drawing/2014/main" id="{1B119303-F95F-8854-032B-988BEE4CD6C1}"/>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6" name="Rectangle 15">
            <a:extLst>
              <a:ext uri="{FF2B5EF4-FFF2-40B4-BE49-F238E27FC236}">
                <a16:creationId xmlns:a16="http://schemas.microsoft.com/office/drawing/2014/main" id="{2DB62B24-864E-3DC6-19F6-C1A59A6DF12B}"/>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72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grpSp>
        <p:nvGrpSpPr>
          <p:cNvPr id="3" name="Group 2">
            <a:extLst>
              <a:ext uri="{FF2B5EF4-FFF2-40B4-BE49-F238E27FC236}">
                <a16:creationId xmlns:a16="http://schemas.microsoft.com/office/drawing/2014/main" id="{D62CD720-5E02-4014-8AD1-9AB714330819}"/>
              </a:ext>
            </a:extLst>
          </p:cNvPr>
          <p:cNvGrpSpPr/>
          <p:nvPr/>
        </p:nvGrpSpPr>
        <p:grpSpPr>
          <a:xfrm>
            <a:off x="378691" y="2041446"/>
            <a:ext cx="11683134" cy="4093428"/>
            <a:chOff x="378691" y="1121504"/>
            <a:chExt cx="11683134" cy="4093428"/>
          </a:xfrm>
        </p:grpSpPr>
        <p:sp>
          <p:nvSpPr>
            <p:cNvPr id="5" name="Rectangle 4"/>
            <p:cNvSpPr/>
            <p:nvPr/>
          </p:nvSpPr>
          <p:spPr>
            <a:xfrm>
              <a:off x="378691" y="1121504"/>
              <a:ext cx="5292436" cy="3785652"/>
            </a:xfrm>
            <a:prstGeom prst="rect">
              <a:avLst/>
            </a:prstGeom>
          </p:spPr>
          <p:txBody>
            <a:bodyPr wrap="square">
              <a:spAutoFit/>
            </a:bodyPr>
            <a:lstStyle/>
            <a:p>
              <a:r>
                <a:rPr lang="en-US" sz="2000" dirty="0">
                  <a:latin typeface="Ebrima" panose="02000000000000000000" pitchFamily="2" charset="0"/>
                  <a:ea typeface="Ebrima" panose="02000000000000000000" pitchFamily="2" charset="0"/>
                  <a:cs typeface="Ebrima" panose="02000000000000000000" pitchFamily="2" charset="0"/>
                </a:rPr>
                <a:t>The Chief is always a part of the answer;</a:t>
              </a:r>
            </a:p>
            <a:p>
              <a:r>
                <a:rPr lang="en-US" sz="2000" dirty="0">
                  <a:latin typeface="Ebrima" panose="02000000000000000000" pitchFamily="2" charset="0"/>
                  <a:ea typeface="Ebrima" panose="02000000000000000000" pitchFamily="2" charset="0"/>
                  <a:cs typeface="Ebrima" panose="02000000000000000000" pitchFamily="2" charset="0"/>
                </a:rPr>
                <a:t>The E-7 is always part of the problem.</a:t>
              </a:r>
            </a:p>
            <a:p>
              <a:r>
                <a:rPr lang="en-US" sz="2000" dirty="0">
                  <a:latin typeface="Ebrima" panose="02000000000000000000" pitchFamily="2" charset="0"/>
                  <a:ea typeface="Ebrima" panose="02000000000000000000" pitchFamily="2" charset="0"/>
                  <a:cs typeface="Ebrima" panose="02000000000000000000" pitchFamily="2" charset="0"/>
                </a:rPr>
                <a:t/>
              </a:r>
              <a:br>
                <a:rPr lang="en-US" sz="2000" dirty="0">
                  <a:latin typeface="Ebrima" panose="02000000000000000000" pitchFamily="2" charset="0"/>
                  <a:ea typeface="Ebrima" panose="02000000000000000000" pitchFamily="2" charset="0"/>
                  <a:cs typeface="Ebrima" panose="02000000000000000000" pitchFamily="2" charset="0"/>
                </a:rPr>
              </a:br>
              <a:r>
                <a:rPr lang="en-US" sz="2000" dirty="0">
                  <a:latin typeface="Ebrima" panose="02000000000000000000" pitchFamily="2" charset="0"/>
                  <a:ea typeface="Ebrima" panose="02000000000000000000" pitchFamily="2" charset="0"/>
                  <a:cs typeface="Ebrima" panose="02000000000000000000" pitchFamily="2" charset="0"/>
                </a:rPr>
                <a:t>The Chief always has a program;</a:t>
              </a:r>
            </a:p>
            <a:p>
              <a:r>
                <a:rPr lang="en-US" sz="2000" dirty="0">
                  <a:latin typeface="Ebrima" panose="02000000000000000000" pitchFamily="2" charset="0"/>
                  <a:ea typeface="Ebrima" panose="02000000000000000000" pitchFamily="2" charset="0"/>
                  <a:cs typeface="Ebrima" panose="02000000000000000000" pitchFamily="2" charset="0"/>
                </a:rPr>
                <a:t>The E-7 always has an excuse.</a:t>
              </a:r>
            </a:p>
            <a:p>
              <a:r>
                <a:rPr lang="en-US" sz="2000" dirty="0">
                  <a:latin typeface="Ebrima" panose="02000000000000000000" pitchFamily="2" charset="0"/>
                  <a:ea typeface="Ebrima" panose="02000000000000000000" pitchFamily="2" charset="0"/>
                  <a:cs typeface="Ebrima" panose="02000000000000000000" pitchFamily="2" charset="0"/>
                </a:rPr>
                <a:t/>
              </a:r>
              <a:br>
                <a:rPr lang="en-US" sz="2000" dirty="0">
                  <a:latin typeface="Ebrima" panose="02000000000000000000" pitchFamily="2" charset="0"/>
                  <a:ea typeface="Ebrima" panose="02000000000000000000" pitchFamily="2" charset="0"/>
                  <a:cs typeface="Ebrima" panose="02000000000000000000" pitchFamily="2" charset="0"/>
                </a:rPr>
              </a:br>
              <a:r>
                <a:rPr lang="en-US" sz="2000" dirty="0">
                  <a:latin typeface="Ebrima" panose="02000000000000000000" pitchFamily="2" charset="0"/>
                  <a:ea typeface="Ebrima" panose="02000000000000000000" pitchFamily="2" charset="0"/>
                  <a:cs typeface="Ebrima" panose="02000000000000000000" pitchFamily="2" charset="0"/>
                </a:rPr>
                <a:t>The Chief says, "LET ME DO IT FOR YOU";</a:t>
              </a:r>
            </a:p>
            <a:p>
              <a:r>
                <a:rPr lang="en-US" sz="2000" dirty="0">
                  <a:latin typeface="Ebrima" panose="02000000000000000000" pitchFamily="2" charset="0"/>
                  <a:ea typeface="Ebrima" panose="02000000000000000000" pitchFamily="2" charset="0"/>
                  <a:cs typeface="Ebrima" panose="02000000000000000000" pitchFamily="2" charset="0"/>
                </a:rPr>
                <a:t>The E-7 says "That's not my job."</a:t>
              </a:r>
            </a:p>
            <a:p>
              <a:r>
                <a:rPr lang="en-US" sz="2000" dirty="0">
                  <a:latin typeface="Ebrima" panose="02000000000000000000" pitchFamily="2" charset="0"/>
                  <a:ea typeface="Ebrima" panose="02000000000000000000" pitchFamily="2" charset="0"/>
                  <a:cs typeface="Ebrima" panose="02000000000000000000" pitchFamily="2" charset="0"/>
                </a:rPr>
                <a:t/>
              </a:r>
              <a:br>
                <a:rPr lang="en-US" sz="2000" dirty="0">
                  <a:latin typeface="Ebrima" panose="02000000000000000000" pitchFamily="2" charset="0"/>
                  <a:ea typeface="Ebrima" panose="02000000000000000000" pitchFamily="2" charset="0"/>
                  <a:cs typeface="Ebrima" panose="02000000000000000000" pitchFamily="2" charset="0"/>
                </a:rPr>
              </a:br>
              <a:r>
                <a:rPr lang="en-US" sz="2000" dirty="0">
                  <a:latin typeface="Ebrima" panose="02000000000000000000" pitchFamily="2" charset="0"/>
                  <a:ea typeface="Ebrima" panose="02000000000000000000" pitchFamily="2" charset="0"/>
                  <a:cs typeface="Ebrima" panose="02000000000000000000" pitchFamily="2" charset="0"/>
                </a:rPr>
                <a:t>The Chief Sees an answer for every problem;</a:t>
              </a:r>
            </a:p>
            <a:p>
              <a:r>
                <a:rPr lang="en-US" sz="2000" dirty="0">
                  <a:latin typeface="Ebrima" panose="02000000000000000000" pitchFamily="2" charset="0"/>
                  <a:ea typeface="Ebrima" panose="02000000000000000000" pitchFamily="2" charset="0"/>
                  <a:cs typeface="Ebrima" panose="02000000000000000000" pitchFamily="2" charset="0"/>
                </a:rPr>
                <a:t>The E-7 sees a problem for every answer.</a:t>
              </a:r>
            </a:p>
            <a:p>
              <a:r>
                <a:rPr lang="en-US" sz="2000" dirty="0"/>
                <a:t> </a:t>
              </a:r>
            </a:p>
          </p:txBody>
        </p:sp>
        <p:sp>
          <p:nvSpPr>
            <p:cNvPr id="6" name="Rectangle 5"/>
            <p:cNvSpPr/>
            <p:nvPr/>
          </p:nvSpPr>
          <p:spPr>
            <a:xfrm>
              <a:off x="5965825" y="1121504"/>
              <a:ext cx="6096000" cy="4093428"/>
            </a:xfrm>
            <a:prstGeom prst="rect">
              <a:avLst/>
            </a:prstGeom>
          </p:spPr>
          <p:txBody>
            <a:bodyPr>
              <a:spAutoFit/>
            </a:bodyPr>
            <a:lstStyle/>
            <a:p>
              <a:r>
                <a:rPr lang="en-US" sz="2000" dirty="0">
                  <a:latin typeface="Ebrima" panose="02000000000000000000" pitchFamily="2" charset="0"/>
                  <a:ea typeface="Ebrima" panose="02000000000000000000" pitchFamily="2" charset="0"/>
                  <a:cs typeface="Ebrima" panose="02000000000000000000" pitchFamily="2" charset="0"/>
                </a:rPr>
                <a:t>The Chief sees a green near every sand trap;</a:t>
              </a:r>
            </a:p>
            <a:p>
              <a:r>
                <a:rPr lang="en-US" sz="2000" dirty="0">
                  <a:latin typeface="Ebrima" panose="02000000000000000000" pitchFamily="2" charset="0"/>
                  <a:ea typeface="Ebrima" panose="02000000000000000000" pitchFamily="2" charset="0"/>
                  <a:cs typeface="Ebrima" panose="02000000000000000000" pitchFamily="2" charset="0"/>
                </a:rPr>
                <a:t>The E-7 sees a sand trap near every green.</a:t>
              </a:r>
            </a:p>
            <a:p>
              <a:r>
                <a:rPr lang="en-US" sz="2000" dirty="0">
                  <a:latin typeface="Ebrima" panose="02000000000000000000" pitchFamily="2" charset="0"/>
                  <a:ea typeface="Ebrima" panose="02000000000000000000" pitchFamily="2" charset="0"/>
                  <a:cs typeface="Ebrima" panose="02000000000000000000" pitchFamily="2" charset="0"/>
                </a:rPr>
                <a:t> </a:t>
              </a:r>
            </a:p>
            <a:p>
              <a:r>
                <a:rPr lang="en-US" sz="2000" dirty="0">
                  <a:latin typeface="Ebrima" panose="02000000000000000000" pitchFamily="2" charset="0"/>
                  <a:ea typeface="Ebrima" panose="02000000000000000000" pitchFamily="2" charset="0"/>
                  <a:cs typeface="Ebrima" panose="02000000000000000000" pitchFamily="2" charset="0"/>
                </a:rPr>
                <a:t>The Chief says, "it may be difficult but it's possible";</a:t>
              </a:r>
            </a:p>
            <a:p>
              <a:r>
                <a:rPr lang="en-US" sz="2000" dirty="0">
                  <a:latin typeface="Ebrima" panose="02000000000000000000" pitchFamily="2" charset="0"/>
                  <a:ea typeface="Ebrima" panose="02000000000000000000" pitchFamily="2" charset="0"/>
                  <a:cs typeface="Ebrima" panose="02000000000000000000" pitchFamily="2" charset="0"/>
                </a:rPr>
                <a:t>The E-7 </a:t>
              </a:r>
              <a:r>
                <a:rPr lang="en-US" sz="2000" dirty="0" err="1">
                  <a:latin typeface="Ebrima" panose="02000000000000000000" pitchFamily="2" charset="0"/>
                  <a:ea typeface="Ebrima" panose="02000000000000000000" pitchFamily="2" charset="0"/>
                  <a:cs typeface="Ebrima" panose="02000000000000000000" pitchFamily="2" charset="0"/>
                </a:rPr>
                <a:t>says,"it</a:t>
              </a:r>
              <a:r>
                <a:rPr lang="en-US" sz="2000" dirty="0">
                  <a:latin typeface="Ebrima" panose="02000000000000000000" pitchFamily="2" charset="0"/>
                  <a:ea typeface="Ebrima" panose="02000000000000000000" pitchFamily="2" charset="0"/>
                  <a:cs typeface="Ebrima" panose="02000000000000000000" pitchFamily="2" charset="0"/>
                </a:rPr>
                <a:t> may be possible, but it's too difficult."</a:t>
              </a:r>
            </a:p>
            <a:p>
              <a:r>
                <a:rPr lang="en-US" sz="2000" dirty="0">
                  <a:latin typeface="Ebrima" panose="02000000000000000000" pitchFamily="2" charset="0"/>
                  <a:ea typeface="Ebrima" panose="02000000000000000000" pitchFamily="2" charset="0"/>
                  <a:cs typeface="Ebrima" panose="02000000000000000000" pitchFamily="2" charset="0"/>
                </a:rPr>
                <a:t> </a:t>
              </a:r>
            </a:p>
            <a:p>
              <a:r>
                <a:rPr lang="en-US" sz="2000" dirty="0">
                  <a:latin typeface="Ebrima" panose="02000000000000000000" pitchFamily="2" charset="0"/>
                  <a:ea typeface="Ebrima" panose="02000000000000000000" pitchFamily="2" charset="0"/>
                  <a:cs typeface="Ebrima" panose="02000000000000000000" pitchFamily="2" charset="0"/>
                </a:rPr>
                <a:t>The Chief works harder than an E-7 and has more time:</a:t>
              </a:r>
            </a:p>
            <a:p>
              <a:r>
                <a:rPr lang="en-US" sz="2000" dirty="0">
                  <a:latin typeface="Ebrima" panose="02000000000000000000" pitchFamily="2" charset="0"/>
                  <a:ea typeface="Ebrima" panose="02000000000000000000" pitchFamily="2" charset="0"/>
                  <a:cs typeface="Ebrima" panose="02000000000000000000" pitchFamily="2" charset="0"/>
                </a:rPr>
                <a:t>The E-7 is always "too busy" to do what is necessary.</a:t>
              </a:r>
            </a:p>
            <a:p>
              <a:r>
                <a:rPr lang="en-US" sz="2000" dirty="0">
                  <a:latin typeface="Ebrima" panose="02000000000000000000" pitchFamily="2" charset="0"/>
                  <a:ea typeface="Ebrima" panose="02000000000000000000" pitchFamily="2" charset="0"/>
                  <a:cs typeface="Ebrima" panose="02000000000000000000" pitchFamily="2" charset="0"/>
                </a:rPr>
                <a:t/>
              </a:r>
              <a:br>
                <a:rPr lang="en-US" sz="2000" dirty="0">
                  <a:latin typeface="Ebrima" panose="02000000000000000000" pitchFamily="2" charset="0"/>
                  <a:ea typeface="Ebrima" panose="02000000000000000000" pitchFamily="2" charset="0"/>
                  <a:cs typeface="Ebrima" panose="02000000000000000000" pitchFamily="2" charset="0"/>
                </a:rPr>
              </a:br>
              <a:r>
                <a:rPr lang="en-US" sz="2000" dirty="0">
                  <a:latin typeface="Ebrima" panose="02000000000000000000" pitchFamily="2" charset="0"/>
                  <a:ea typeface="Ebrima" panose="02000000000000000000" pitchFamily="2" charset="0"/>
                  <a:cs typeface="Ebrima" panose="02000000000000000000" pitchFamily="2" charset="0"/>
                </a:rPr>
                <a:t>The Chief makes COMMITMENTS!</a:t>
              </a:r>
            </a:p>
            <a:p>
              <a:r>
                <a:rPr lang="en-US" sz="2000" dirty="0">
                  <a:latin typeface="Ebrima" panose="02000000000000000000" pitchFamily="2" charset="0"/>
                  <a:ea typeface="Ebrima" panose="02000000000000000000" pitchFamily="2" charset="0"/>
                  <a:cs typeface="Ebrima" panose="02000000000000000000" pitchFamily="2" charset="0"/>
                </a:rPr>
                <a:t>The E-7 makes Promises.</a:t>
              </a:r>
            </a:p>
          </p:txBody>
        </p:sp>
      </p:grpSp>
      <p:sp>
        <p:nvSpPr>
          <p:cNvPr id="7" name="TextBox 6">
            <a:extLst>
              <a:ext uri="{FF2B5EF4-FFF2-40B4-BE49-F238E27FC236}">
                <a16:creationId xmlns:a16="http://schemas.microsoft.com/office/drawing/2014/main" id="{43A0CBAF-B8ED-473A-B544-1338594541CA}"/>
              </a:ext>
            </a:extLst>
          </p:cNvPr>
          <p:cNvSpPr txBox="1"/>
          <p:nvPr/>
        </p:nvSpPr>
        <p:spPr>
          <a:xfrm>
            <a:off x="1875314" y="998499"/>
            <a:ext cx="9225602" cy="646331"/>
          </a:xfrm>
          <a:prstGeom prst="rect">
            <a:avLst/>
          </a:prstGeom>
          <a:noFill/>
        </p:spPr>
        <p:txBody>
          <a:bodyPr wrap="none" rtlCol="0">
            <a:spAutoFit/>
          </a:bodyPr>
          <a:lstStyle/>
          <a:p>
            <a:r>
              <a:rPr lang="en-US" sz="3600" b="1" dirty="0">
                <a:latin typeface="Ebrima" panose="02000000000000000000" pitchFamily="2" charset="0"/>
                <a:ea typeface="Ebrima" panose="02000000000000000000" pitchFamily="2" charset="0"/>
                <a:cs typeface="Ebrima" panose="02000000000000000000" pitchFamily="2" charset="0"/>
              </a:rPr>
              <a:t>The Difference Between a Chief and an E7</a:t>
            </a:r>
          </a:p>
        </p:txBody>
      </p:sp>
      <p:sp>
        <p:nvSpPr>
          <p:cNvPr id="16" name="TextBox 15"/>
          <p:cNvSpPr txBox="1"/>
          <p:nvPr/>
        </p:nvSpPr>
        <p:spPr>
          <a:xfrm>
            <a:off x="11591545" y="6488668"/>
            <a:ext cx="533399" cy="307777"/>
          </a:xfrm>
          <a:prstGeom prst="rect">
            <a:avLst/>
          </a:prstGeom>
          <a:noFill/>
        </p:spPr>
        <p:txBody>
          <a:bodyPr wrap="square" rtlCol="0">
            <a:spAutoFit/>
          </a:bodyPr>
          <a:lstStyle/>
          <a:p>
            <a:r>
              <a:rPr lang="en-US" sz="1400" dirty="0"/>
              <a:t>3-15</a:t>
            </a:r>
          </a:p>
        </p:txBody>
      </p:sp>
      <p:sp>
        <p:nvSpPr>
          <p:cNvPr id="13" name="TextBox 12">
            <a:extLst>
              <a:ext uri="{FF2B5EF4-FFF2-40B4-BE49-F238E27FC236}">
                <a16:creationId xmlns:a16="http://schemas.microsoft.com/office/drawing/2014/main" id="{5EAB88B8-9F53-FBB6-705C-4CED410CAF8D}"/>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71C65952-5D89-FEDD-C046-4F7D7A8A1109}"/>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02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C202-A5F1-43D7-9058-3CA5F56AA8E4}"/>
              </a:ext>
            </a:extLst>
          </p:cNvPr>
          <p:cNvSpPr>
            <a:spLocks noGrp="1"/>
          </p:cNvSpPr>
          <p:nvPr>
            <p:ph type="title"/>
          </p:nvPr>
        </p:nvSpPr>
        <p:spPr>
          <a:xfrm>
            <a:off x="152400" y="573714"/>
            <a:ext cx="11887200" cy="1133475"/>
          </a:xfrm>
        </p:spPr>
        <p:txBody>
          <a:bodyPr>
            <a:normAutofit/>
          </a:bodyPr>
          <a:lstStyle/>
          <a:p>
            <a:pPr algn="r"/>
            <a:r>
              <a:rPr lang="en-US" sz="3600" dirty="0">
                <a:latin typeface="Ebrima" panose="02000000000000000000" pitchFamily="2" charset="0"/>
                <a:ea typeface="Ebrima" panose="02000000000000000000" pitchFamily="2" charset="0"/>
                <a:cs typeface="Ebrima" panose="02000000000000000000" pitchFamily="2" charset="0"/>
              </a:rPr>
              <a:t>Important Dates in History: Naval History Timeline: Part 3 </a:t>
            </a:r>
          </a:p>
        </p:txBody>
      </p:sp>
      <p:sp>
        <p:nvSpPr>
          <p:cNvPr id="3" name="Content Placeholder 2">
            <a:extLst>
              <a:ext uri="{FF2B5EF4-FFF2-40B4-BE49-F238E27FC236}">
                <a16:creationId xmlns:a16="http://schemas.microsoft.com/office/drawing/2014/main" id="{FA6D6FA3-2866-44EF-AED8-BA450F0FDE76}"/>
              </a:ext>
            </a:extLst>
          </p:cNvPr>
          <p:cNvSpPr>
            <a:spLocks noGrp="1"/>
          </p:cNvSpPr>
          <p:nvPr>
            <p:ph idx="1"/>
          </p:nvPr>
        </p:nvSpPr>
        <p:spPr>
          <a:xfrm>
            <a:off x="487109" y="1825625"/>
            <a:ext cx="5466217" cy="4351338"/>
          </a:xfrm>
        </p:spPr>
        <p:txBody>
          <a:bodyPr>
            <a:normAutofit lnSpcReduction="10000"/>
          </a:bodyPr>
          <a:lstStyle/>
          <a:p>
            <a:pPr>
              <a:buFont typeface="Wingdings" panose="05000000000000000000" pitchFamily="2" charset="2"/>
              <a:buChar char="§"/>
            </a:pPr>
            <a:r>
              <a:rPr lang="en-US" sz="2000" dirty="0">
                <a:latin typeface="Ebrima" panose="02000000000000000000" pitchFamily="2" charset="0"/>
                <a:ea typeface="Ebrima" panose="02000000000000000000" pitchFamily="2" charset="0"/>
                <a:cs typeface="Ebrima" panose="02000000000000000000" pitchFamily="2" charset="0"/>
              </a:rPr>
              <a:t>1862. On March 9, 1862, the second day of the Battle of Hampton Roads, the USS </a:t>
            </a:r>
            <a:r>
              <a:rPr lang="en-US" sz="2000" i="1" dirty="0">
                <a:latin typeface="Ebrima" panose="02000000000000000000" pitchFamily="2" charset="0"/>
                <a:ea typeface="Ebrima" panose="02000000000000000000" pitchFamily="2" charset="0"/>
                <a:cs typeface="Ebrima" panose="02000000000000000000" pitchFamily="2" charset="0"/>
              </a:rPr>
              <a:t>Monitor </a:t>
            </a:r>
            <a:r>
              <a:rPr lang="en-US" sz="2000" dirty="0">
                <a:latin typeface="Ebrima" panose="02000000000000000000" pitchFamily="2" charset="0"/>
                <a:ea typeface="Ebrima" panose="02000000000000000000" pitchFamily="2" charset="0"/>
                <a:cs typeface="Ebrima" panose="02000000000000000000" pitchFamily="2" charset="0"/>
              </a:rPr>
              <a:t>and CSS </a:t>
            </a:r>
            <a:r>
              <a:rPr lang="en-US" sz="2000" i="1" dirty="0">
                <a:latin typeface="Ebrima" panose="02000000000000000000" pitchFamily="2" charset="0"/>
                <a:ea typeface="Ebrima" panose="02000000000000000000" pitchFamily="2" charset="0"/>
                <a:cs typeface="Ebrima" panose="02000000000000000000" pitchFamily="2" charset="0"/>
              </a:rPr>
              <a:t>Virginia </a:t>
            </a:r>
            <a:r>
              <a:rPr lang="en-US" sz="2000" dirty="0">
                <a:latin typeface="Ebrima" panose="02000000000000000000" pitchFamily="2" charset="0"/>
                <a:ea typeface="Ebrima" panose="02000000000000000000" pitchFamily="2" charset="0"/>
                <a:cs typeface="Ebrima" panose="02000000000000000000" pitchFamily="2" charset="0"/>
              </a:rPr>
              <a:t>faced one another. The engagement marked a turning point in naval warfare, for it was the battle between two ironclad ships. The event ushered in a new era of naval technology and tactics. </a:t>
            </a:r>
          </a:p>
          <a:p>
            <a:pPr>
              <a:buFont typeface="Wingdings" panose="05000000000000000000" pitchFamily="2" charset="2"/>
              <a:buChar char="§"/>
            </a:pPr>
            <a:r>
              <a:rPr lang="en-US" sz="2000" dirty="0">
                <a:latin typeface="Ebrima" panose="02000000000000000000" pitchFamily="2" charset="0"/>
                <a:ea typeface="Ebrima" panose="02000000000000000000" pitchFamily="2" charset="0"/>
                <a:cs typeface="Ebrima" panose="02000000000000000000" pitchFamily="2" charset="0"/>
              </a:rPr>
              <a:t>1898. February 15. While in Havana Harbor, the</a:t>
            </a:r>
            <a:r>
              <a:rPr lang="en-US" sz="2000" dirty="0">
                <a:hlinkClick r:id="rId2"/>
              </a:rPr>
              <a:t> USS </a:t>
            </a:r>
            <a:r>
              <a:rPr lang="en-US" sz="2000" i="1" dirty="0">
                <a:hlinkClick r:id="rId2"/>
              </a:rPr>
              <a:t>Maine</a:t>
            </a:r>
            <a:r>
              <a:rPr lang="en-US" sz="2000" dirty="0">
                <a:latin typeface="Ebrima" panose="02000000000000000000" pitchFamily="2" charset="0"/>
                <a:ea typeface="Ebrima" panose="02000000000000000000" pitchFamily="2" charset="0"/>
                <a:cs typeface="Ebrima" panose="02000000000000000000" pitchFamily="2" charset="0"/>
              </a:rPr>
              <a:t> sunk after an explosion onboard. U.S. newspapers blamed Spain for the explosion. Two months later, the United States declared war on Spain. The</a:t>
            </a:r>
            <a:r>
              <a:rPr lang="en-US" sz="2000" dirty="0">
                <a:hlinkClick r:id="rId3"/>
              </a:rPr>
              <a:t> Spanish-American War</a:t>
            </a:r>
            <a:r>
              <a:rPr lang="en-US" sz="2000" dirty="0">
                <a:latin typeface="Ebrima" panose="02000000000000000000" pitchFamily="2" charset="0"/>
                <a:ea typeface="Ebrima" panose="02000000000000000000" pitchFamily="2" charset="0"/>
                <a:cs typeface="Ebrima" panose="02000000000000000000" pitchFamily="2" charset="0"/>
              </a:rPr>
              <a:t> ended on December 10 with the signing of the Treaty of Paris. As a result, Spain lost what was left of its empire. (Image at right)</a:t>
            </a:r>
          </a:p>
        </p:txBody>
      </p:sp>
      <p:sp>
        <p:nvSpPr>
          <p:cNvPr id="7" name="TextBox 6">
            <a:extLst>
              <a:ext uri="{FF2B5EF4-FFF2-40B4-BE49-F238E27FC236}">
                <a16:creationId xmlns:a16="http://schemas.microsoft.com/office/drawing/2014/main" id="{1D0AA5F6-D1BD-A757-55DE-3D981A1787E1}"/>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8" name="Rectangle 7">
            <a:extLst>
              <a:ext uri="{FF2B5EF4-FFF2-40B4-BE49-F238E27FC236}">
                <a16:creationId xmlns:a16="http://schemas.microsoft.com/office/drawing/2014/main" id="{07CFB0EF-4FA1-097F-65CA-509651489C3A}"/>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A03A905-A380-740F-8828-4D18609A9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707" y="1555587"/>
            <a:ext cx="3901667" cy="4891414"/>
          </a:xfrm>
          <a:prstGeom prst="rect">
            <a:avLst/>
          </a:prstGeom>
        </p:spPr>
      </p:pic>
    </p:spTree>
    <p:extLst>
      <p:ext uri="{BB962C8B-B14F-4D97-AF65-F5344CB8AC3E}">
        <p14:creationId xmlns:p14="http://schemas.microsoft.com/office/powerpoint/2010/main" val="2336868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1866900" y="787916"/>
            <a:ext cx="8458200" cy="914400"/>
          </a:xfrm>
        </p:spPr>
        <p:txBody>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Summary</a:t>
            </a:r>
          </a:p>
        </p:txBody>
      </p:sp>
      <p:sp>
        <p:nvSpPr>
          <p:cNvPr id="13" name="Text Box 6"/>
          <p:cNvSpPr txBox="1">
            <a:spLocks noChangeArrowheads="1"/>
          </p:cNvSpPr>
          <p:nvPr/>
        </p:nvSpPr>
        <p:spPr bwMode="auto">
          <a:xfrm>
            <a:off x="2305435" y="2064526"/>
            <a:ext cx="7581130" cy="425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342900" indent="-342900" algn="l">
              <a:lnSpc>
                <a:spcPct val="120000"/>
              </a:lnSpc>
              <a:buFont typeface="Arial" panose="020B0604020202020204" pitchFamily="34" charset="0"/>
              <a:buChar char="•"/>
            </a:pPr>
            <a:r>
              <a:rPr lang="en-US" altLang="en-US" sz="3200" b="0" dirty="0">
                <a:latin typeface="Ebrima" panose="02000000000000000000" pitchFamily="2" charset="0"/>
                <a:ea typeface="Ebrima" panose="02000000000000000000" pitchFamily="2" charset="0"/>
                <a:cs typeface="Ebrima" panose="02000000000000000000" pitchFamily="2" charset="0"/>
              </a:rPr>
              <a:t>CPO Creed</a:t>
            </a:r>
          </a:p>
          <a:p>
            <a:pPr marL="342900" indent="-342900" algn="l">
              <a:lnSpc>
                <a:spcPct val="120000"/>
              </a:lnSpc>
              <a:buFont typeface="Arial" panose="020B0604020202020204" pitchFamily="34" charset="0"/>
              <a:buChar char="•"/>
            </a:pPr>
            <a:r>
              <a:rPr lang="en-US" altLang="en-US" sz="3200" b="0" dirty="0">
                <a:latin typeface="Ebrima" panose="02000000000000000000" pitchFamily="2" charset="0"/>
                <a:ea typeface="Ebrima" panose="02000000000000000000" pitchFamily="2" charset="0"/>
                <a:cs typeface="Ebrima" panose="02000000000000000000" pitchFamily="2" charset="0"/>
              </a:rPr>
              <a:t>Definition of CREDIBILITY</a:t>
            </a:r>
            <a:r>
              <a:rPr lang="en-US" altLang="en-US" sz="3200" b="0" i="1" dirty="0">
                <a:latin typeface="Ebrima" panose="02000000000000000000" pitchFamily="2" charset="0"/>
                <a:ea typeface="Ebrima" panose="02000000000000000000" pitchFamily="2" charset="0"/>
                <a:cs typeface="Ebrima" panose="02000000000000000000" pitchFamily="2" charset="0"/>
              </a:rPr>
              <a:t> </a:t>
            </a:r>
          </a:p>
          <a:p>
            <a:pPr marL="342900" indent="-342900" algn="l">
              <a:lnSpc>
                <a:spcPct val="120000"/>
              </a:lnSpc>
              <a:buFont typeface="Arial" panose="020B0604020202020204" pitchFamily="34" charset="0"/>
              <a:buChar char="•"/>
            </a:pPr>
            <a:r>
              <a:rPr lang="en-US" altLang="en-US" sz="3200" b="0" dirty="0">
                <a:latin typeface="Ebrima" panose="02000000000000000000" pitchFamily="2" charset="0"/>
                <a:ea typeface="Ebrima" panose="02000000000000000000" pitchFamily="2" charset="0"/>
                <a:cs typeface="Ebrima" panose="02000000000000000000" pitchFamily="2" charset="0"/>
              </a:rPr>
              <a:t>Unique responsibilities and privileges</a:t>
            </a:r>
          </a:p>
          <a:p>
            <a:pPr marL="342900" indent="-342900" algn="l">
              <a:lnSpc>
                <a:spcPct val="120000"/>
              </a:lnSpc>
              <a:buFont typeface="Arial" panose="020B0604020202020204" pitchFamily="34" charset="0"/>
              <a:buChar char="•"/>
            </a:pPr>
            <a:r>
              <a:rPr lang="en-US" altLang="en-US" sz="3200" b="0" dirty="0">
                <a:latin typeface="Ebrima" panose="02000000000000000000" pitchFamily="2" charset="0"/>
                <a:ea typeface="Ebrima" panose="02000000000000000000" pitchFamily="2" charset="0"/>
                <a:cs typeface="Ebrima" panose="02000000000000000000" pitchFamily="2" charset="0"/>
              </a:rPr>
              <a:t>How a CPO differs from E7s of other services</a:t>
            </a:r>
          </a:p>
          <a:p>
            <a:pPr marL="342900" indent="-342900" algn="l">
              <a:lnSpc>
                <a:spcPct val="120000"/>
              </a:lnSpc>
              <a:buFont typeface="Arial" panose="020B0604020202020204" pitchFamily="34" charset="0"/>
              <a:buChar char="•"/>
            </a:pPr>
            <a:r>
              <a:rPr lang="en-US" altLang="en-US" sz="3200" b="0" dirty="0">
                <a:latin typeface="Ebrima" panose="02000000000000000000" pitchFamily="2" charset="0"/>
                <a:ea typeface="Ebrima" panose="02000000000000000000" pitchFamily="2" charset="0"/>
                <a:cs typeface="Ebrima" panose="02000000000000000000" pitchFamily="2" charset="0"/>
              </a:rPr>
              <a:t>Personal experience</a:t>
            </a:r>
          </a:p>
          <a:p>
            <a:pPr algn="l">
              <a:lnSpc>
                <a:spcPct val="120000"/>
              </a:lnSpc>
            </a:pPr>
            <a:endParaRPr lang="en-US" altLang="en-US" sz="3600" b="0" dirty="0">
              <a:solidFill>
                <a:srgbClr val="002060"/>
              </a:solidFill>
              <a:latin typeface="+mn-lt"/>
            </a:endParaRPr>
          </a:p>
        </p:txBody>
      </p:sp>
      <p:sp>
        <p:nvSpPr>
          <p:cNvPr id="16" name="TextBox 15"/>
          <p:cNvSpPr txBox="1"/>
          <p:nvPr/>
        </p:nvSpPr>
        <p:spPr>
          <a:xfrm>
            <a:off x="11591545" y="6488668"/>
            <a:ext cx="533399" cy="307777"/>
          </a:xfrm>
          <a:prstGeom prst="rect">
            <a:avLst/>
          </a:prstGeom>
          <a:noFill/>
        </p:spPr>
        <p:txBody>
          <a:bodyPr wrap="square" rtlCol="0">
            <a:spAutoFit/>
          </a:bodyPr>
          <a:lstStyle/>
          <a:p>
            <a:r>
              <a:rPr lang="en-US" sz="1400" dirty="0"/>
              <a:t>3-17</a:t>
            </a:r>
          </a:p>
        </p:txBody>
      </p:sp>
      <p:sp>
        <p:nvSpPr>
          <p:cNvPr id="11" name="TextBox 10">
            <a:extLst>
              <a:ext uri="{FF2B5EF4-FFF2-40B4-BE49-F238E27FC236}">
                <a16:creationId xmlns:a16="http://schemas.microsoft.com/office/drawing/2014/main" id="{E60C07C0-1EBC-ACB9-3A7D-BD611D3E97FD}"/>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CB8D585F-0CE1-C57E-68BF-B39254B9340D}"/>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18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1" name="Text Box 6"/>
          <p:cNvSpPr txBox="1">
            <a:spLocks noChangeArrowheads="1"/>
          </p:cNvSpPr>
          <p:nvPr/>
        </p:nvSpPr>
        <p:spPr bwMode="auto">
          <a:xfrm>
            <a:off x="396240" y="1793898"/>
            <a:ext cx="1139952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r>
              <a:rPr lang="en-US" b="0" dirty="0">
                <a:latin typeface="Ebrima" panose="02000000000000000000" pitchFamily="2" charset="0"/>
                <a:ea typeface="Ebrima" panose="02000000000000000000" pitchFamily="2" charset="0"/>
                <a:cs typeface="Ebrima" panose="02000000000000000000" pitchFamily="2" charset="0"/>
              </a:rPr>
              <a:t>3.0a  	Analyze and discuss the importance of the credibility of a Chief Petty Officer as it relates to the CPO Creed.</a:t>
            </a:r>
          </a:p>
          <a:p>
            <a:r>
              <a:rPr lang="en-US" b="0" dirty="0">
                <a:latin typeface="Ebrima" panose="02000000000000000000" pitchFamily="2" charset="0"/>
                <a:ea typeface="Ebrima" panose="02000000000000000000" pitchFamily="2" charset="0"/>
                <a:cs typeface="Ebrima" panose="02000000000000000000" pitchFamily="2" charset="0"/>
              </a:rPr>
              <a:t> </a:t>
            </a:r>
          </a:p>
          <a:p>
            <a:r>
              <a:rPr lang="en-US" b="0" dirty="0">
                <a:latin typeface="Ebrima" panose="02000000000000000000" pitchFamily="2" charset="0"/>
                <a:ea typeface="Ebrima" panose="02000000000000000000" pitchFamily="2" charset="0"/>
                <a:cs typeface="Ebrima" panose="02000000000000000000" pitchFamily="2" charset="0"/>
              </a:rPr>
              <a:t>3.0b  	Analyze and discuss the definition of CREDIBILITY and how it relates to Chief Petty Officers in our ability to lead up, down, laterally and across the organization.</a:t>
            </a:r>
          </a:p>
          <a:p>
            <a:r>
              <a:rPr lang="en-US" b="0" dirty="0">
                <a:latin typeface="Ebrima" panose="02000000000000000000" pitchFamily="2" charset="0"/>
                <a:ea typeface="Ebrima" panose="02000000000000000000" pitchFamily="2" charset="0"/>
                <a:cs typeface="Ebrima" panose="02000000000000000000" pitchFamily="2" charset="0"/>
              </a:rPr>
              <a:t> </a:t>
            </a:r>
          </a:p>
          <a:p>
            <a:r>
              <a:rPr lang="en-US" b="0" dirty="0">
                <a:latin typeface="Ebrima" panose="02000000000000000000" pitchFamily="2" charset="0"/>
                <a:ea typeface="Ebrima" panose="02000000000000000000" pitchFamily="2" charset="0"/>
                <a:cs typeface="Ebrima" panose="02000000000000000000" pitchFamily="2" charset="0"/>
              </a:rPr>
              <a:t>3.0c  	Analyze and discuss the unique responsibilities and privileges of a United States Navy Chief Petty Officers. </a:t>
            </a:r>
          </a:p>
          <a:p>
            <a:r>
              <a:rPr lang="en-US" b="0" dirty="0">
                <a:latin typeface="Ebrima" panose="02000000000000000000" pitchFamily="2" charset="0"/>
                <a:ea typeface="Ebrima" panose="02000000000000000000" pitchFamily="2" charset="0"/>
                <a:cs typeface="Ebrima" panose="02000000000000000000" pitchFamily="2" charset="0"/>
              </a:rPr>
              <a:t> </a:t>
            </a:r>
          </a:p>
          <a:p>
            <a:r>
              <a:rPr lang="en-US" b="0" dirty="0">
                <a:latin typeface="Ebrima" panose="02000000000000000000" pitchFamily="2" charset="0"/>
                <a:ea typeface="Ebrima" panose="02000000000000000000" pitchFamily="2" charset="0"/>
                <a:cs typeface="Ebrima" panose="02000000000000000000" pitchFamily="2" charset="0"/>
              </a:rPr>
              <a:t>3.0d  	Analyze and discuss the differences between a United States Navy Chief Petty Officer and an E7 in the other services.</a:t>
            </a:r>
          </a:p>
        </p:txBody>
      </p:sp>
      <p:sp>
        <p:nvSpPr>
          <p:cNvPr id="12" name="Rectangle 3"/>
          <p:cNvSpPr>
            <a:spLocks noChangeArrowheads="1"/>
          </p:cNvSpPr>
          <p:nvPr/>
        </p:nvSpPr>
        <p:spPr bwMode="auto">
          <a:xfrm>
            <a:off x="1524000" y="793762"/>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r>
              <a:rPr lang="en-US" altLang="en-US" sz="3600" dirty="0">
                <a:latin typeface="Ebrima" panose="02000000000000000000" pitchFamily="2" charset="0"/>
                <a:ea typeface="Ebrima" panose="02000000000000000000" pitchFamily="2" charset="0"/>
                <a:cs typeface="Ebrima" panose="02000000000000000000" pitchFamily="2" charset="0"/>
              </a:rPr>
              <a:t>Objectives</a:t>
            </a:r>
          </a:p>
        </p:txBody>
      </p:sp>
      <p:sp>
        <p:nvSpPr>
          <p:cNvPr id="13" name="TextBox 12"/>
          <p:cNvSpPr txBox="1"/>
          <p:nvPr/>
        </p:nvSpPr>
        <p:spPr>
          <a:xfrm>
            <a:off x="11591545" y="6488668"/>
            <a:ext cx="533399" cy="307777"/>
          </a:xfrm>
          <a:prstGeom prst="rect">
            <a:avLst/>
          </a:prstGeom>
          <a:noFill/>
        </p:spPr>
        <p:txBody>
          <a:bodyPr wrap="square" rtlCol="0">
            <a:spAutoFit/>
          </a:bodyPr>
          <a:lstStyle/>
          <a:p>
            <a:r>
              <a:rPr lang="en-US" sz="1400" dirty="0"/>
              <a:t>3-2</a:t>
            </a:r>
          </a:p>
        </p:txBody>
      </p:sp>
      <p:sp>
        <p:nvSpPr>
          <p:cNvPr id="14" name="TextBox 13">
            <a:extLst>
              <a:ext uri="{FF2B5EF4-FFF2-40B4-BE49-F238E27FC236}">
                <a16:creationId xmlns:a16="http://schemas.microsoft.com/office/drawing/2014/main" id="{2535A664-B07B-24B7-1104-3F646DD0430F}"/>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6" name="Rectangle 15">
            <a:extLst>
              <a:ext uri="{FF2B5EF4-FFF2-40B4-BE49-F238E27FC236}">
                <a16:creationId xmlns:a16="http://schemas.microsoft.com/office/drawing/2014/main" id="{E642078B-B135-3D8C-69CE-72BAC630D976}"/>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74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1866900" y="919883"/>
            <a:ext cx="8458200" cy="914400"/>
          </a:xfrm>
        </p:spPr>
        <p:txBody>
          <a:bodyPr>
            <a:normAutofit/>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Overview</a:t>
            </a:r>
          </a:p>
        </p:txBody>
      </p:sp>
      <p:sp>
        <p:nvSpPr>
          <p:cNvPr id="13" name="Text Box 6"/>
          <p:cNvSpPr txBox="1">
            <a:spLocks noChangeArrowheads="1"/>
          </p:cNvSpPr>
          <p:nvPr/>
        </p:nvSpPr>
        <p:spPr bwMode="auto">
          <a:xfrm>
            <a:off x="2676690" y="2124207"/>
            <a:ext cx="6838619" cy="404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CPO Profile Video</a:t>
            </a: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CPO Creed – Section 4 </a:t>
            </a: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Definition of CREDIBILITY</a:t>
            </a:r>
            <a:r>
              <a:rPr lang="en-US" altLang="en-US" b="0" i="1" dirty="0">
                <a:latin typeface="Ebrima" panose="02000000000000000000" pitchFamily="2" charset="0"/>
                <a:ea typeface="Ebrima" panose="02000000000000000000" pitchFamily="2" charset="0"/>
                <a:cs typeface="Ebrima" panose="02000000000000000000" pitchFamily="2" charset="0"/>
              </a:rPr>
              <a:t> </a:t>
            </a:r>
            <a:endParaRPr lang="en-US" altLang="en-US" b="0" dirty="0">
              <a:latin typeface="Ebrima" panose="02000000000000000000" pitchFamily="2" charset="0"/>
              <a:ea typeface="Ebrima" panose="02000000000000000000" pitchFamily="2" charset="0"/>
              <a:cs typeface="Ebrima" panose="02000000000000000000" pitchFamily="2" charset="0"/>
            </a:endParaRP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Unique responsibilities and privileges</a:t>
            </a: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Responsibilities and Privileges </a:t>
            </a: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Practical Exercise One</a:t>
            </a:r>
          </a:p>
          <a:p>
            <a:pPr marL="342900" indent="-342900" algn="l">
              <a:lnSpc>
                <a:spcPct val="120000"/>
              </a:lnSpc>
              <a:buFont typeface="Arial" panose="020B0604020202020204" pitchFamily="34" charset="0"/>
              <a:buChar char="•"/>
            </a:pPr>
            <a:r>
              <a:rPr lang="en-US" b="0" dirty="0">
                <a:latin typeface="Ebrima" panose="02000000000000000000" pitchFamily="2" charset="0"/>
                <a:ea typeface="Ebrima" panose="02000000000000000000" pitchFamily="2" charset="0"/>
                <a:cs typeface="Ebrima" panose="02000000000000000000" pitchFamily="2" charset="0"/>
              </a:rPr>
              <a:t>Practical Exercise Two</a:t>
            </a:r>
            <a:endParaRPr lang="en-US" altLang="en-US" b="0" dirty="0">
              <a:latin typeface="Ebrima" panose="02000000000000000000" pitchFamily="2" charset="0"/>
              <a:ea typeface="Ebrima" panose="02000000000000000000" pitchFamily="2" charset="0"/>
              <a:cs typeface="Ebrima" panose="02000000000000000000" pitchFamily="2" charset="0"/>
            </a:endParaRP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How a CPO differs from E7s of other services</a:t>
            </a:r>
          </a:p>
          <a:p>
            <a:pPr marL="342900" indent="-342900" algn="l">
              <a:lnSpc>
                <a:spcPct val="120000"/>
              </a:lnSpc>
              <a:buFont typeface="Arial" panose="020B0604020202020204" pitchFamily="34" charset="0"/>
              <a:buChar char="•"/>
            </a:pPr>
            <a:r>
              <a:rPr lang="en-US" altLang="en-US" b="0" dirty="0">
                <a:latin typeface="Ebrima" panose="02000000000000000000" pitchFamily="2" charset="0"/>
                <a:ea typeface="Ebrima" panose="02000000000000000000" pitchFamily="2" charset="0"/>
                <a:cs typeface="Ebrima" panose="02000000000000000000" pitchFamily="2" charset="0"/>
              </a:rPr>
              <a:t>Naval History Timeline</a:t>
            </a:r>
          </a:p>
        </p:txBody>
      </p:sp>
      <p:sp>
        <p:nvSpPr>
          <p:cNvPr id="16" name="TextBox 15"/>
          <p:cNvSpPr txBox="1"/>
          <p:nvPr/>
        </p:nvSpPr>
        <p:spPr>
          <a:xfrm>
            <a:off x="11591545" y="6488668"/>
            <a:ext cx="533399" cy="307777"/>
          </a:xfrm>
          <a:prstGeom prst="rect">
            <a:avLst/>
          </a:prstGeom>
          <a:noFill/>
        </p:spPr>
        <p:txBody>
          <a:bodyPr wrap="square" rtlCol="0">
            <a:spAutoFit/>
          </a:bodyPr>
          <a:lstStyle/>
          <a:p>
            <a:r>
              <a:rPr lang="en-US" sz="1400" dirty="0"/>
              <a:t>3-3</a:t>
            </a:r>
          </a:p>
        </p:txBody>
      </p:sp>
      <p:sp>
        <p:nvSpPr>
          <p:cNvPr id="11" name="TextBox 10">
            <a:extLst>
              <a:ext uri="{FF2B5EF4-FFF2-40B4-BE49-F238E27FC236}">
                <a16:creationId xmlns:a16="http://schemas.microsoft.com/office/drawing/2014/main" id="{B2A6F2CB-29A6-475D-E95C-DDCC1BBA3510}"/>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351D85E6-0B76-F8CE-9354-B17516FDA34A}"/>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51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hannon Kent">
            <a:hlinkClick r:id="" action="ppaction://media"/>
            <a:extLst>
              <a:ext uri="{FF2B5EF4-FFF2-40B4-BE49-F238E27FC236}">
                <a16:creationId xmlns:a16="http://schemas.microsoft.com/office/drawing/2014/main" id="{B35B8BDF-6583-F4D5-7259-57775BE0DD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08100" y="1085316"/>
            <a:ext cx="9904413" cy="5128159"/>
          </a:xfrm>
          <a:prstGeom prst="rect">
            <a:avLst/>
          </a:prstGeom>
        </p:spPr>
      </p:pic>
      <p:sp>
        <p:nvSpPr>
          <p:cNvPr id="7" name="TextBox 6">
            <a:extLst>
              <a:ext uri="{FF2B5EF4-FFF2-40B4-BE49-F238E27FC236}">
                <a16:creationId xmlns:a16="http://schemas.microsoft.com/office/drawing/2014/main" id="{365196EA-D9CC-F0F5-2096-DF173EE80F4C}"/>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8" name="Rectangle 7">
            <a:extLst>
              <a:ext uri="{FF2B5EF4-FFF2-40B4-BE49-F238E27FC236}">
                <a16:creationId xmlns:a16="http://schemas.microsoft.com/office/drawing/2014/main" id="{FE593652-D69E-BF65-3F97-D8FC08CCDA8C}"/>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9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1" y="1586707"/>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eaLnBrk="1" hangingPunct="1">
              <a:spcBef>
                <a:spcPct val="20000"/>
              </a:spcBef>
              <a:buFontTx/>
              <a:buChar char="•"/>
            </a:pPr>
            <a:endParaRPr lang="en-US" altLang="en-US" sz="2000" b="0"/>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1" name="Text Box 6"/>
          <p:cNvSpPr txBox="1">
            <a:spLocks noChangeArrowheads="1"/>
          </p:cNvSpPr>
          <p:nvPr/>
        </p:nvSpPr>
        <p:spPr bwMode="auto">
          <a:xfrm>
            <a:off x="295533" y="888616"/>
            <a:ext cx="1159847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r>
              <a:rPr lang="en-US" dirty="0">
                <a:latin typeface="Ebrima" panose="02000000000000000000" pitchFamily="2" charset="0"/>
                <a:ea typeface="Ebrima" panose="02000000000000000000" pitchFamily="2" charset="0"/>
                <a:cs typeface="Ebrima" panose="02000000000000000000" pitchFamily="2" charset="0"/>
              </a:rPr>
              <a:t>“By experience, by performance, and by testing, you have advanced to Chief Petty Officer.  In the United States Navy – and only in the United States Navy – the rank of E7 carries with it unique responsibilities and privileges you are expected to fulfill and bound to observe.  Your entire way of life has changed.  More will be expected of you; more will be demanded of you.  Not because you are an E7, but because you are now a Chief Petty Officer.”</a:t>
            </a:r>
            <a:r>
              <a:rPr lang="en-US" altLang="en-US" dirty="0">
                <a:latin typeface="Ebrima" panose="02000000000000000000" pitchFamily="2" charset="0"/>
                <a:ea typeface="Ebrima" panose="02000000000000000000" pitchFamily="2" charset="0"/>
                <a:cs typeface="Ebrima" panose="02000000000000000000" pitchFamily="2" charset="0"/>
              </a:rPr>
              <a:t> </a:t>
            </a:r>
          </a:p>
        </p:txBody>
      </p:sp>
      <p:sp>
        <p:nvSpPr>
          <p:cNvPr id="5" name="TextBox 4"/>
          <p:cNvSpPr txBox="1"/>
          <p:nvPr/>
        </p:nvSpPr>
        <p:spPr>
          <a:xfrm>
            <a:off x="4910311" y="3247076"/>
            <a:ext cx="2361074" cy="584775"/>
          </a:xfrm>
          <a:prstGeom prst="rect">
            <a:avLst/>
          </a:prstGeom>
          <a:noFill/>
        </p:spPr>
        <p:txBody>
          <a:bodyPr wrap="square" rtlCol="0">
            <a:spAutoFit/>
          </a:bodyPr>
          <a:lstStyle/>
          <a:p>
            <a:pPr algn="ctr"/>
            <a:r>
              <a:rPr lang="en-US" sz="3200" i="1" dirty="0">
                <a:latin typeface="Blackadder ITC" panose="04020505051007020D02" pitchFamily="82" charset="0"/>
              </a:rPr>
              <a:t>CPO Creed</a:t>
            </a:r>
          </a:p>
        </p:txBody>
      </p:sp>
      <p:pic>
        <p:nvPicPr>
          <p:cNvPr id="1026" name="Picture 2">
            <a:extLst>
              <a:ext uri="{FF2B5EF4-FFF2-40B4-BE49-F238E27FC236}">
                <a16:creationId xmlns:a16="http://schemas.microsoft.com/office/drawing/2014/main" id="{C2FB41A0-133E-4CD2-8A35-238CC18AF0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2" t="5564" r="2989" b="15983"/>
          <a:stretch/>
        </p:blipFill>
        <p:spPr bwMode="auto">
          <a:xfrm>
            <a:off x="457199" y="3712464"/>
            <a:ext cx="4487231" cy="250545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6CE2D078-32AE-4141-8FF1-FC15E1A60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64" r="5548" b="10203"/>
          <a:stretch/>
        </p:blipFill>
        <p:spPr bwMode="auto">
          <a:xfrm>
            <a:off x="7273222" y="3644106"/>
            <a:ext cx="4467699" cy="257381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B191210-B865-40A0-A4AA-137D30DC1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281" y="3847206"/>
            <a:ext cx="1632982" cy="2488910"/>
          </a:xfrm>
          <a:prstGeom prst="rect">
            <a:avLst/>
          </a:prstGeom>
        </p:spPr>
      </p:pic>
      <p:sp>
        <p:nvSpPr>
          <p:cNvPr id="17" name="TextBox 16"/>
          <p:cNvSpPr txBox="1"/>
          <p:nvPr/>
        </p:nvSpPr>
        <p:spPr>
          <a:xfrm>
            <a:off x="11591545" y="6488668"/>
            <a:ext cx="533399" cy="307777"/>
          </a:xfrm>
          <a:prstGeom prst="rect">
            <a:avLst/>
          </a:prstGeom>
          <a:noFill/>
        </p:spPr>
        <p:txBody>
          <a:bodyPr wrap="square" rtlCol="0">
            <a:spAutoFit/>
          </a:bodyPr>
          <a:lstStyle/>
          <a:p>
            <a:r>
              <a:rPr lang="en-US" sz="1400" dirty="0"/>
              <a:t>3-5</a:t>
            </a:r>
          </a:p>
        </p:txBody>
      </p:sp>
      <p:sp>
        <p:nvSpPr>
          <p:cNvPr id="14" name="TextBox 13">
            <a:extLst>
              <a:ext uri="{FF2B5EF4-FFF2-40B4-BE49-F238E27FC236}">
                <a16:creationId xmlns:a16="http://schemas.microsoft.com/office/drawing/2014/main" id="{DF408943-DBDE-0C45-3AA7-F92A2F7B5F89}"/>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8" name="Rectangle 17">
            <a:extLst>
              <a:ext uri="{FF2B5EF4-FFF2-40B4-BE49-F238E27FC236}">
                <a16:creationId xmlns:a16="http://schemas.microsoft.com/office/drawing/2014/main" id="{B533A8EB-EAAF-6E15-6D1A-406319997199}"/>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76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095999" y="5746669"/>
            <a:ext cx="5920595" cy="50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0" indent="0" algn="ctr" eaLnBrk="1" hangingPunct="1">
              <a:spcBef>
                <a:spcPct val="20000"/>
              </a:spcBef>
            </a:pPr>
            <a:r>
              <a:rPr lang="en-US" altLang="en-US" sz="3200" dirty="0">
                <a:latin typeface="Ebrima" panose="02000000000000000000" pitchFamily="2" charset="0"/>
                <a:ea typeface="Ebrima" panose="02000000000000000000" pitchFamily="2" charset="0"/>
                <a:cs typeface="Ebrima" panose="02000000000000000000" pitchFamily="2" charset="0"/>
              </a:rPr>
              <a:t>How do you build credibility?  </a:t>
            </a:r>
          </a:p>
        </p:txBody>
      </p:sp>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3764039" y="804939"/>
            <a:ext cx="4663920" cy="914400"/>
          </a:xfrm>
        </p:spPr>
        <p:txBody>
          <a:bodyPr>
            <a:normAutofit/>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“CREDIBILITY”</a:t>
            </a:r>
          </a:p>
        </p:txBody>
      </p:sp>
      <p:sp>
        <p:nvSpPr>
          <p:cNvPr id="13" name="Text Box 6"/>
          <p:cNvSpPr txBox="1">
            <a:spLocks noChangeArrowheads="1"/>
          </p:cNvSpPr>
          <p:nvPr/>
        </p:nvSpPr>
        <p:spPr bwMode="auto">
          <a:xfrm>
            <a:off x="6095999" y="1774826"/>
            <a:ext cx="5920595" cy="366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lnSpc>
                <a:spcPct val="120000"/>
              </a:lnSpc>
            </a:pPr>
            <a:r>
              <a:rPr lang="en-US" altLang="en-US" sz="2800" dirty="0">
                <a:latin typeface="Ebrima" panose="02000000000000000000" pitchFamily="2" charset="0"/>
                <a:ea typeface="Ebrima" panose="02000000000000000000" pitchFamily="2" charset="0"/>
                <a:cs typeface="Ebrima" panose="02000000000000000000" pitchFamily="2" charset="0"/>
              </a:rPr>
              <a:t>Merriam-Webster:</a:t>
            </a:r>
          </a:p>
          <a:p>
            <a:pPr algn="l">
              <a:lnSpc>
                <a:spcPct val="120000"/>
              </a:lnSpc>
            </a:pPr>
            <a:r>
              <a:rPr lang="en-US" altLang="en-US" sz="2800" i="1" dirty="0">
                <a:latin typeface="Ebrima" panose="02000000000000000000" pitchFamily="2" charset="0"/>
                <a:ea typeface="Ebrima" panose="02000000000000000000" pitchFamily="2" charset="0"/>
                <a:cs typeface="Ebrima" panose="02000000000000000000" pitchFamily="2" charset="0"/>
              </a:rPr>
              <a:t>“The quality of power of inspiring belief.”</a:t>
            </a:r>
          </a:p>
          <a:p>
            <a:pPr algn="l">
              <a:lnSpc>
                <a:spcPct val="120000"/>
              </a:lnSpc>
            </a:pPr>
            <a:endParaRPr lang="en-US" altLang="en-US" sz="2800" dirty="0">
              <a:latin typeface="Ebrima" panose="02000000000000000000" pitchFamily="2" charset="0"/>
              <a:ea typeface="Ebrima" panose="02000000000000000000" pitchFamily="2" charset="0"/>
              <a:cs typeface="Ebrima" panose="02000000000000000000" pitchFamily="2" charset="0"/>
            </a:endParaRPr>
          </a:p>
          <a:p>
            <a:pPr algn="l">
              <a:lnSpc>
                <a:spcPct val="120000"/>
              </a:lnSpc>
            </a:pPr>
            <a:r>
              <a:rPr lang="en-US" altLang="en-US" sz="2800" dirty="0">
                <a:latin typeface="Ebrima" panose="02000000000000000000" pitchFamily="2" charset="0"/>
                <a:ea typeface="Ebrima" panose="02000000000000000000" pitchFamily="2" charset="0"/>
                <a:cs typeface="Ebrima" panose="02000000000000000000" pitchFamily="2" charset="0"/>
              </a:rPr>
              <a:t>Dictionary.com:</a:t>
            </a:r>
          </a:p>
          <a:p>
            <a:pPr algn="l">
              <a:lnSpc>
                <a:spcPct val="120000"/>
              </a:lnSpc>
            </a:pPr>
            <a:r>
              <a:rPr lang="en-US" altLang="en-US" sz="2800" i="1" dirty="0">
                <a:latin typeface="Ebrima" panose="02000000000000000000" pitchFamily="2" charset="0"/>
                <a:ea typeface="Ebrima" panose="02000000000000000000" pitchFamily="2" charset="0"/>
                <a:cs typeface="Ebrima" panose="02000000000000000000" pitchFamily="2" charset="0"/>
              </a:rPr>
              <a:t>“The quality of being believed or worthy of trust.”</a:t>
            </a:r>
            <a:endParaRPr lang="en-US" altLang="en-US" sz="2800" b="0" dirty="0">
              <a:latin typeface="Ebrima" panose="02000000000000000000" pitchFamily="2" charset="0"/>
              <a:ea typeface="Ebrima" panose="02000000000000000000" pitchFamily="2" charset="0"/>
              <a:cs typeface="Ebrima" panose="02000000000000000000" pitchFamily="2" charset="0"/>
            </a:endParaRPr>
          </a:p>
        </p:txBody>
      </p:sp>
      <p:sp>
        <p:nvSpPr>
          <p:cNvPr id="16" name="TextBox 15"/>
          <p:cNvSpPr txBox="1"/>
          <p:nvPr/>
        </p:nvSpPr>
        <p:spPr>
          <a:xfrm>
            <a:off x="11658601" y="6479524"/>
            <a:ext cx="533399" cy="307777"/>
          </a:xfrm>
          <a:prstGeom prst="rect">
            <a:avLst/>
          </a:prstGeom>
          <a:noFill/>
        </p:spPr>
        <p:txBody>
          <a:bodyPr wrap="square" rtlCol="0">
            <a:spAutoFit/>
          </a:bodyPr>
          <a:lstStyle/>
          <a:p>
            <a:r>
              <a:rPr lang="en-US" sz="1400" dirty="0"/>
              <a:t>3-6</a:t>
            </a:r>
          </a:p>
        </p:txBody>
      </p:sp>
      <p:sp>
        <p:nvSpPr>
          <p:cNvPr id="11" name="TextBox 10">
            <a:extLst>
              <a:ext uri="{FF2B5EF4-FFF2-40B4-BE49-F238E27FC236}">
                <a16:creationId xmlns:a16="http://schemas.microsoft.com/office/drawing/2014/main" id="{06EB7660-F3D4-7ECE-18F2-7ECD190B9E4D}"/>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EBD36A10-25F8-211D-6A7E-A1F5DC9801BF}"/>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outdoor, old, steam&#10;&#10;Description automatically generated">
            <a:extLst>
              <a:ext uri="{FF2B5EF4-FFF2-40B4-BE49-F238E27FC236}">
                <a16:creationId xmlns:a16="http://schemas.microsoft.com/office/drawing/2014/main" id="{C3060E65-6189-EEA6-2505-0984C14EF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06" y="2227188"/>
            <a:ext cx="5733011" cy="3357906"/>
          </a:xfrm>
          <a:prstGeom prst="rect">
            <a:avLst/>
          </a:prstGeom>
        </p:spPr>
      </p:pic>
    </p:spTree>
    <p:extLst>
      <p:ext uri="{BB962C8B-B14F-4D97-AF65-F5344CB8AC3E}">
        <p14:creationId xmlns:p14="http://schemas.microsoft.com/office/powerpoint/2010/main" val="428535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3" name="Text Box 6"/>
          <p:cNvSpPr txBox="1">
            <a:spLocks noChangeArrowheads="1"/>
          </p:cNvSpPr>
          <p:nvPr/>
        </p:nvSpPr>
        <p:spPr bwMode="auto">
          <a:xfrm>
            <a:off x="437803" y="937185"/>
            <a:ext cx="11316393" cy="12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nSpc>
                <a:spcPct val="120000"/>
              </a:lnSpc>
            </a:pPr>
            <a:r>
              <a:rPr lang="en-US" altLang="en-US" sz="3200" dirty="0">
                <a:latin typeface="Ebrima" panose="02000000000000000000" pitchFamily="2" charset="0"/>
                <a:ea typeface="Ebrima" panose="02000000000000000000" pitchFamily="2" charset="0"/>
                <a:cs typeface="Ebrima" panose="02000000000000000000" pitchFamily="2" charset="0"/>
              </a:rPr>
              <a:t>“Building trust (credibility) requires nothing more than telling the truth.”  Simon Sinek – </a:t>
            </a:r>
            <a:r>
              <a:rPr lang="en-US" altLang="en-US" sz="3200" i="1" dirty="0">
                <a:latin typeface="Ebrima" panose="02000000000000000000" pitchFamily="2" charset="0"/>
                <a:ea typeface="Ebrima" panose="02000000000000000000" pitchFamily="2" charset="0"/>
                <a:cs typeface="Ebrima" panose="02000000000000000000" pitchFamily="2" charset="0"/>
              </a:rPr>
              <a:t>Leaders Eat Last</a:t>
            </a:r>
          </a:p>
        </p:txBody>
      </p:sp>
      <p:sp>
        <p:nvSpPr>
          <p:cNvPr id="10" name="Rectangle 2">
            <a:extLst>
              <a:ext uri="{FF2B5EF4-FFF2-40B4-BE49-F238E27FC236}">
                <a16:creationId xmlns:a16="http://schemas.microsoft.com/office/drawing/2014/main" id="{FE050CAF-55DF-4002-91CD-298E5FEC622E}"/>
              </a:ext>
            </a:extLst>
          </p:cNvPr>
          <p:cNvSpPr>
            <a:spLocks noChangeArrowheads="1"/>
          </p:cNvSpPr>
          <p:nvPr/>
        </p:nvSpPr>
        <p:spPr bwMode="auto">
          <a:xfrm>
            <a:off x="1790006" y="6028718"/>
            <a:ext cx="8611985" cy="50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0" indent="0" algn="ctr" eaLnBrk="1" hangingPunct="1">
              <a:spcBef>
                <a:spcPct val="20000"/>
              </a:spcBef>
            </a:pPr>
            <a:r>
              <a:rPr lang="en-US" altLang="en-US" sz="3200" dirty="0">
                <a:latin typeface="Ebrima" panose="02000000000000000000" pitchFamily="2" charset="0"/>
                <a:ea typeface="Ebrima" panose="02000000000000000000" pitchFamily="2" charset="0"/>
                <a:cs typeface="Ebrima" panose="02000000000000000000" pitchFamily="2" charset="0"/>
              </a:rPr>
              <a:t>Credibility comes from “walking the walk.”</a:t>
            </a:r>
          </a:p>
        </p:txBody>
      </p:sp>
      <p:sp>
        <p:nvSpPr>
          <p:cNvPr id="11" name="Rectangle 2">
            <a:extLst>
              <a:ext uri="{FF2B5EF4-FFF2-40B4-BE49-F238E27FC236}">
                <a16:creationId xmlns:a16="http://schemas.microsoft.com/office/drawing/2014/main" id="{FE050CAF-55DF-4002-91CD-298E5FEC622E}"/>
              </a:ext>
            </a:extLst>
          </p:cNvPr>
          <p:cNvSpPr>
            <a:spLocks noChangeArrowheads="1"/>
          </p:cNvSpPr>
          <p:nvPr/>
        </p:nvSpPr>
        <p:spPr bwMode="auto">
          <a:xfrm>
            <a:off x="1524000" y="2897623"/>
            <a:ext cx="4912038" cy="240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0" indent="0" eaLnBrk="1" hangingPunct="1"/>
            <a:r>
              <a:rPr lang="en-US" altLang="en-US" sz="2800" dirty="0">
                <a:latin typeface="Ebrima" panose="02000000000000000000" pitchFamily="2" charset="0"/>
                <a:ea typeface="Ebrima" panose="02000000000000000000" pitchFamily="2" charset="0"/>
                <a:cs typeface="Ebrima" panose="02000000000000000000" pitchFamily="2" charset="0"/>
              </a:rPr>
              <a:t>Toxic behaviors: </a:t>
            </a:r>
          </a:p>
          <a:p>
            <a:pPr marL="0" indent="0" eaLnBrk="1" hangingPunct="1"/>
            <a:r>
              <a:rPr lang="en-US" altLang="en-US" sz="2800" dirty="0">
                <a:latin typeface="Ebrima" panose="02000000000000000000" pitchFamily="2" charset="0"/>
                <a:ea typeface="Ebrima" panose="02000000000000000000" pitchFamily="2" charset="0"/>
                <a:cs typeface="Ebrima" panose="02000000000000000000" pitchFamily="2" charset="0"/>
              </a:rPr>
              <a:t>	-Is this a problem?</a:t>
            </a:r>
          </a:p>
          <a:p>
            <a:pPr marL="400050" lvl="1" indent="0" eaLnBrk="1" hangingPunct="1"/>
            <a:r>
              <a:rPr lang="en-US" altLang="en-US" sz="2800" dirty="0">
                <a:latin typeface="Ebrima" panose="02000000000000000000" pitchFamily="2" charset="0"/>
                <a:ea typeface="Ebrima" panose="02000000000000000000" pitchFamily="2" charset="0"/>
                <a:cs typeface="Ebrima" panose="02000000000000000000" pitchFamily="2" charset="0"/>
              </a:rPr>
              <a:t>-How does toxic behavior affect the credibility of the CPO Mess?</a:t>
            </a:r>
          </a:p>
        </p:txBody>
      </p:sp>
      <p:sp>
        <p:nvSpPr>
          <p:cNvPr id="12" name="TextBox 11"/>
          <p:cNvSpPr txBox="1"/>
          <p:nvPr/>
        </p:nvSpPr>
        <p:spPr>
          <a:xfrm>
            <a:off x="11591545" y="6488668"/>
            <a:ext cx="533399" cy="307777"/>
          </a:xfrm>
          <a:prstGeom prst="rect">
            <a:avLst/>
          </a:prstGeom>
          <a:noFill/>
        </p:spPr>
        <p:txBody>
          <a:bodyPr wrap="square" rtlCol="0">
            <a:spAutoFit/>
          </a:bodyPr>
          <a:lstStyle/>
          <a:p>
            <a:r>
              <a:rPr lang="en-US" sz="1400" dirty="0"/>
              <a:t>3-7</a:t>
            </a:r>
          </a:p>
        </p:txBody>
      </p:sp>
      <p:sp>
        <p:nvSpPr>
          <p:cNvPr id="14" name="TextBox 13">
            <a:extLst>
              <a:ext uri="{FF2B5EF4-FFF2-40B4-BE49-F238E27FC236}">
                <a16:creationId xmlns:a16="http://schemas.microsoft.com/office/drawing/2014/main" id="{DFE09DFC-E195-9722-A2C4-C08CBE360BFC}"/>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6" name="Rectangle 15">
            <a:extLst>
              <a:ext uri="{FF2B5EF4-FFF2-40B4-BE49-F238E27FC236}">
                <a16:creationId xmlns:a16="http://schemas.microsoft.com/office/drawing/2014/main" id="{8B9B495D-6304-B4EE-DAC4-7A5CB5C29143}"/>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D26E8F8F-C991-B7AE-BFF5-395BD3564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515" y="2114396"/>
            <a:ext cx="2563476" cy="3866939"/>
          </a:xfrm>
          <a:prstGeom prst="rect">
            <a:avLst/>
          </a:prstGeom>
        </p:spPr>
      </p:pic>
    </p:spTree>
    <p:extLst>
      <p:ext uri="{BB962C8B-B14F-4D97-AF65-F5344CB8AC3E}">
        <p14:creationId xmlns:p14="http://schemas.microsoft.com/office/powerpoint/2010/main" val="300324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3" name="Text Box 6"/>
          <p:cNvSpPr txBox="1">
            <a:spLocks noChangeArrowheads="1"/>
          </p:cNvSpPr>
          <p:nvPr/>
        </p:nvSpPr>
        <p:spPr bwMode="auto">
          <a:xfrm>
            <a:off x="6212378" y="1086895"/>
            <a:ext cx="575771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nSpc>
                <a:spcPct val="120000"/>
              </a:lnSpc>
            </a:pPr>
            <a:r>
              <a:rPr lang="en-US" altLang="en-US" sz="3600" dirty="0">
                <a:latin typeface="Ebrima" panose="02000000000000000000" pitchFamily="2" charset="0"/>
                <a:ea typeface="Ebrima" panose="02000000000000000000" pitchFamily="2" charset="0"/>
                <a:cs typeface="Ebrima" panose="02000000000000000000" pitchFamily="2" charset="0"/>
              </a:rPr>
              <a:t>How does credibility, or lack thereof, impact the ability to lead…</a:t>
            </a:r>
            <a:r>
              <a:rPr lang="en-US" altLang="en-US" sz="3600" dirty="0">
                <a:solidFill>
                  <a:srgbClr val="002060"/>
                </a:solidFill>
                <a:latin typeface="Ebrima" panose="02000000000000000000" pitchFamily="2" charset="0"/>
                <a:ea typeface="Ebrima" panose="02000000000000000000" pitchFamily="2" charset="0"/>
                <a:cs typeface="Ebrima" panose="02000000000000000000" pitchFamily="2" charset="0"/>
              </a:rPr>
              <a:t> </a:t>
            </a:r>
          </a:p>
          <a:p>
            <a:pPr marL="457200" indent="-457200">
              <a:lnSpc>
                <a:spcPct val="120000"/>
              </a:lnSpc>
              <a:buFont typeface="Arial" panose="020B0604020202020204" pitchFamily="34" charset="0"/>
              <a:buChar char="•"/>
            </a:pPr>
            <a:r>
              <a:rPr lang="en-US" altLang="en-US" sz="3200" i="1" dirty="0">
                <a:latin typeface="Ebrima" panose="02000000000000000000" pitchFamily="2" charset="0"/>
                <a:ea typeface="Ebrima" panose="02000000000000000000" pitchFamily="2" charset="0"/>
                <a:cs typeface="Ebrima" panose="02000000000000000000" pitchFamily="2" charset="0"/>
              </a:rPr>
              <a:t>Up</a:t>
            </a:r>
          </a:p>
          <a:p>
            <a:pPr marL="457200" indent="-457200">
              <a:lnSpc>
                <a:spcPct val="120000"/>
              </a:lnSpc>
              <a:buFont typeface="Arial" panose="020B0604020202020204" pitchFamily="34" charset="0"/>
              <a:buChar char="•"/>
            </a:pPr>
            <a:r>
              <a:rPr lang="en-US" altLang="en-US" sz="3200" i="1" dirty="0">
                <a:latin typeface="Ebrima" panose="02000000000000000000" pitchFamily="2" charset="0"/>
                <a:ea typeface="Ebrima" panose="02000000000000000000" pitchFamily="2" charset="0"/>
                <a:cs typeface="Ebrima" panose="02000000000000000000" pitchFamily="2" charset="0"/>
              </a:rPr>
              <a:t>Down</a:t>
            </a:r>
          </a:p>
          <a:p>
            <a:pPr marL="457200" indent="-457200">
              <a:lnSpc>
                <a:spcPct val="120000"/>
              </a:lnSpc>
              <a:buFont typeface="Arial" panose="020B0604020202020204" pitchFamily="34" charset="0"/>
              <a:buChar char="•"/>
            </a:pPr>
            <a:r>
              <a:rPr lang="en-US" altLang="en-US" sz="3200" i="1" dirty="0">
                <a:latin typeface="Ebrima" panose="02000000000000000000" pitchFamily="2" charset="0"/>
                <a:ea typeface="Ebrima" panose="02000000000000000000" pitchFamily="2" charset="0"/>
                <a:cs typeface="Ebrima" panose="02000000000000000000" pitchFamily="2" charset="0"/>
              </a:rPr>
              <a:t>Laterally and Across the organization</a:t>
            </a:r>
          </a:p>
          <a:p>
            <a:pPr marL="571500" indent="-571500">
              <a:lnSpc>
                <a:spcPct val="120000"/>
              </a:lnSpc>
              <a:buFontTx/>
              <a:buChar char="-"/>
            </a:pPr>
            <a:endParaRPr lang="en-US" altLang="en-US" sz="4000" i="1" dirty="0">
              <a:solidFill>
                <a:srgbClr val="002060"/>
              </a:solidFill>
              <a:latin typeface="+mn-lt"/>
            </a:endParaRPr>
          </a:p>
        </p:txBody>
      </p:sp>
      <p:sp>
        <p:nvSpPr>
          <p:cNvPr id="10" name="Rectangle 2">
            <a:extLst>
              <a:ext uri="{FF2B5EF4-FFF2-40B4-BE49-F238E27FC236}">
                <a16:creationId xmlns:a16="http://schemas.microsoft.com/office/drawing/2014/main" id="{FE050CAF-55DF-4002-91CD-298E5FEC622E}"/>
              </a:ext>
            </a:extLst>
          </p:cNvPr>
          <p:cNvSpPr>
            <a:spLocks noChangeArrowheads="1"/>
          </p:cNvSpPr>
          <p:nvPr/>
        </p:nvSpPr>
        <p:spPr bwMode="auto">
          <a:xfrm>
            <a:off x="154478" y="5979874"/>
            <a:ext cx="12115800" cy="50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marL="0" indent="0" algn="ctr" eaLnBrk="1" hangingPunct="1">
              <a:spcBef>
                <a:spcPct val="20000"/>
              </a:spcBef>
            </a:pPr>
            <a:r>
              <a:rPr lang="en-US" altLang="en-US" sz="2800" dirty="0">
                <a:latin typeface="Ebrima" panose="02000000000000000000" pitchFamily="2" charset="0"/>
                <a:ea typeface="Ebrima" panose="02000000000000000000" pitchFamily="2" charset="0"/>
                <a:cs typeface="Ebrima" panose="02000000000000000000" pitchFamily="2" charset="0"/>
              </a:rPr>
              <a:t>What’s the difference: loyalty to the institution vs individuals?</a:t>
            </a:r>
          </a:p>
        </p:txBody>
      </p:sp>
      <p:sp>
        <p:nvSpPr>
          <p:cNvPr id="11" name="TextBox 10"/>
          <p:cNvSpPr txBox="1"/>
          <p:nvPr/>
        </p:nvSpPr>
        <p:spPr>
          <a:xfrm>
            <a:off x="11591545" y="6488668"/>
            <a:ext cx="533399" cy="307777"/>
          </a:xfrm>
          <a:prstGeom prst="rect">
            <a:avLst/>
          </a:prstGeom>
          <a:noFill/>
        </p:spPr>
        <p:txBody>
          <a:bodyPr wrap="square" rtlCol="0">
            <a:spAutoFit/>
          </a:bodyPr>
          <a:lstStyle/>
          <a:p>
            <a:r>
              <a:rPr lang="en-US" sz="1400" dirty="0"/>
              <a:t>3-8</a:t>
            </a:r>
          </a:p>
        </p:txBody>
      </p:sp>
      <p:sp>
        <p:nvSpPr>
          <p:cNvPr id="12" name="TextBox 11">
            <a:extLst>
              <a:ext uri="{FF2B5EF4-FFF2-40B4-BE49-F238E27FC236}">
                <a16:creationId xmlns:a16="http://schemas.microsoft.com/office/drawing/2014/main" id="{4943E5F7-DBA3-57D4-F7E1-99B42A409A9E}"/>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998B1269-92CE-56B5-3C0D-67B6B0377EF4}"/>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person, sport, group&#10;&#10;Description automatically generated">
            <a:extLst>
              <a:ext uri="{FF2B5EF4-FFF2-40B4-BE49-F238E27FC236}">
                <a16:creationId xmlns:a16="http://schemas.microsoft.com/office/drawing/2014/main" id="{06BA51B5-4118-7D58-BE02-A9A3FECE4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68" y="1573202"/>
            <a:ext cx="5497368" cy="3651237"/>
          </a:xfrm>
          <a:prstGeom prst="rect">
            <a:avLst/>
          </a:prstGeom>
        </p:spPr>
      </p:pic>
    </p:spTree>
    <p:extLst>
      <p:ext uri="{BB962C8B-B14F-4D97-AF65-F5344CB8AC3E}">
        <p14:creationId xmlns:p14="http://schemas.microsoft.com/office/powerpoint/2010/main" val="4099631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524000" y="457200"/>
            <a:ext cx="9144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endParaRPr lang="en-US" altLang="en-US" sz="3600" dirty="0">
              <a:solidFill>
                <a:srgbClr val="292579"/>
              </a:solidFill>
            </a:endParaRPr>
          </a:p>
        </p:txBody>
      </p:sp>
      <p:sp>
        <p:nvSpPr>
          <p:cNvPr id="3076" name="Text Box 4"/>
          <p:cNvSpPr txBox="1">
            <a:spLocks noChangeArrowheads="1"/>
          </p:cNvSpPr>
          <p:nvPr/>
        </p:nvSpPr>
        <p:spPr bwMode="auto">
          <a:xfrm>
            <a:off x="2420938" y="20955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endParaRPr lang="en-US" altLang="en-US" sz="2000"/>
          </a:p>
        </p:txBody>
      </p:sp>
      <p:sp>
        <p:nvSpPr>
          <p:cNvPr id="3077" name="Rectangle 5"/>
          <p:cNvSpPr>
            <a:spLocks noChangeArrowheads="1"/>
          </p:cNvSpPr>
          <p:nvPr/>
        </p:nvSpPr>
        <p:spPr bwMode="auto">
          <a:xfrm>
            <a:off x="1524000" y="1774826"/>
            <a:ext cx="888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l">
              <a:spcBef>
                <a:spcPct val="50000"/>
              </a:spcBef>
            </a:pPr>
            <a:endParaRPr lang="en-US" altLang="en-US" sz="2000"/>
          </a:p>
        </p:txBody>
      </p:sp>
      <p:sp>
        <p:nvSpPr>
          <p:cNvPr id="12" name="Rectangle 2"/>
          <p:cNvSpPr>
            <a:spLocks noGrp="1" noChangeArrowheads="1"/>
          </p:cNvSpPr>
          <p:nvPr>
            <p:ph type="title"/>
          </p:nvPr>
        </p:nvSpPr>
        <p:spPr>
          <a:xfrm>
            <a:off x="1736725" y="680219"/>
            <a:ext cx="8458200" cy="914400"/>
          </a:xfrm>
        </p:spPr>
        <p:txBody>
          <a:bodyPr>
            <a:normAutofit/>
          </a:bodyPr>
          <a:lstStyle/>
          <a:p>
            <a:pPr algn="ctr"/>
            <a:r>
              <a:rPr lang="en-US" altLang="en-US" sz="3600" b="1" dirty="0">
                <a:latin typeface="Ebrima" panose="02000000000000000000" pitchFamily="2" charset="0"/>
                <a:ea typeface="Ebrima" panose="02000000000000000000" pitchFamily="2" charset="0"/>
                <a:cs typeface="Ebrima" panose="02000000000000000000" pitchFamily="2" charset="0"/>
              </a:rPr>
              <a:t>Responsibilities and Privileges</a:t>
            </a:r>
          </a:p>
        </p:txBody>
      </p:sp>
      <p:sp>
        <p:nvSpPr>
          <p:cNvPr id="13" name="Text Box 6"/>
          <p:cNvSpPr txBox="1">
            <a:spLocks noChangeArrowheads="1"/>
          </p:cNvSpPr>
          <p:nvPr/>
        </p:nvSpPr>
        <p:spPr bwMode="auto">
          <a:xfrm>
            <a:off x="1052722" y="1713042"/>
            <a:ext cx="5607984" cy="46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nSpc>
                <a:spcPct val="120000"/>
              </a:lnSpc>
            </a:pPr>
            <a:r>
              <a:rPr lang="en-US" altLang="en-US" sz="3600" b="0" dirty="0">
                <a:latin typeface="Ebrima" panose="02000000000000000000" pitchFamily="2" charset="0"/>
                <a:ea typeface="Ebrima" panose="02000000000000000000" pitchFamily="2" charset="0"/>
                <a:cs typeface="Ebrima" panose="02000000000000000000" pitchFamily="2" charset="0"/>
              </a:rPr>
              <a:t>Read Part 4 of the 1918 Bluejacket’s Manual</a:t>
            </a:r>
          </a:p>
          <a:p>
            <a:pPr>
              <a:lnSpc>
                <a:spcPct val="120000"/>
              </a:lnSpc>
            </a:pPr>
            <a:endParaRPr lang="en-US" altLang="en-US" sz="3600" b="0" dirty="0">
              <a:latin typeface="Ebrima" panose="02000000000000000000" pitchFamily="2" charset="0"/>
              <a:ea typeface="Ebrima" panose="02000000000000000000" pitchFamily="2" charset="0"/>
              <a:cs typeface="Ebrima" panose="02000000000000000000" pitchFamily="2" charset="0"/>
            </a:endParaRPr>
          </a:p>
          <a:p>
            <a:pPr>
              <a:lnSpc>
                <a:spcPct val="120000"/>
              </a:lnSpc>
            </a:pPr>
            <a:r>
              <a:rPr lang="en-US" altLang="en-US" sz="3600" b="0" dirty="0">
                <a:latin typeface="Ebrima" panose="02000000000000000000" pitchFamily="2" charset="0"/>
                <a:ea typeface="Ebrima" panose="02000000000000000000" pitchFamily="2" charset="0"/>
                <a:cs typeface="Ebrima" panose="02000000000000000000" pitchFamily="2" charset="0"/>
              </a:rPr>
              <a:t>Have our responsibilities changed all that much since 1918?</a:t>
            </a:r>
          </a:p>
          <a:p>
            <a:pPr>
              <a:lnSpc>
                <a:spcPct val="120000"/>
              </a:lnSpc>
            </a:pPr>
            <a:endParaRPr lang="en-US" altLang="en-US" sz="3600" dirty="0">
              <a:latin typeface="Ebrima" panose="02000000000000000000" pitchFamily="2" charset="0"/>
              <a:ea typeface="Ebrima" panose="02000000000000000000" pitchFamily="2" charset="0"/>
              <a:cs typeface="Ebrima" panose="02000000000000000000" pitchFamily="2" charset="0"/>
            </a:endParaRPr>
          </a:p>
        </p:txBody>
      </p:sp>
      <p:sp>
        <p:nvSpPr>
          <p:cNvPr id="16" name="TextBox 15"/>
          <p:cNvSpPr txBox="1"/>
          <p:nvPr/>
        </p:nvSpPr>
        <p:spPr>
          <a:xfrm>
            <a:off x="11591545" y="6488668"/>
            <a:ext cx="533399" cy="307777"/>
          </a:xfrm>
          <a:prstGeom prst="rect">
            <a:avLst/>
          </a:prstGeom>
          <a:noFill/>
        </p:spPr>
        <p:txBody>
          <a:bodyPr wrap="square" rtlCol="0">
            <a:spAutoFit/>
          </a:bodyPr>
          <a:lstStyle/>
          <a:p>
            <a:r>
              <a:rPr lang="en-US" sz="1400" dirty="0"/>
              <a:t>3-9</a:t>
            </a:r>
          </a:p>
        </p:txBody>
      </p:sp>
      <p:sp>
        <p:nvSpPr>
          <p:cNvPr id="11" name="TextBox 10">
            <a:extLst>
              <a:ext uri="{FF2B5EF4-FFF2-40B4-BE49-F238E27FC236}">
                <a16:creationId xmlns:a16="http://schemas.microsoft.com/office/drawing/2014/main" id="{AE37D6AC-4224-B170-CC5E-4A11AECF2AD0}"/>
              </a:ext>
            </a:extLst>
          </p:cNvPr>
          <p:cNvSpPr txBox="1"/>
          <p:nvPr/>
        </p:nvSpPr>
        <p:spPr>
          <a:xfrm>
            <a:off x="0" y="-5559"/>
            <a:ext cx="12192000" cy="646331"/>
          </a:xfrm>
          <a:prstGeom prst="rect">
            <a:avLst/>
          </a:prstGeom>
          <a:solidFill>
            <a:srgbClr val="FFC000"/>
          </a:solidFill>
        </p:spPr>
        <p:txBody>
          <a:bodyPr wrap="square" rtlCol="0">
            <a:spAutoFit/>
          </a:bodyPr>
          <a:lstStyle/>
          <a:p>
            <a:pPr algn="ctr"/>
            <a:r>
              <a:rPr lang="en-US" sz="3600" b="1" dirty="0">
                <a:solidFill>
                  <a:srgbClr val="002060"/>
                </a:solidFill>
                <a:latin typeface="Ebrima" panose="02000000000000000000" pitchFamily="2" charset="0"/>
                <a:ea typeface="Ebrima" panose="02000000000000000000" pitchFamily="2" charset="0"/>
                <a:cs typeface="Ebrima" panose="02000000000000000000" pitchFamily="2" charset="0"/>
              </a:rPr>
              <a:t>Credibility of a Chief vs E7</a:t>
            </a:r>
          </a:p>
        </p:txBody>
      </p:sp>
      <p:sp>
        <p:nvSpPr>
          <p:cNvPr id="14" name="Rectangle 13">
            <a:extLst>
              <a:ext uri="{FF2B5EF4-FFF2-40B4-BE49-F238E27FC236}">
                <a16:creationId xmlns:a16="http://schemas.microsoft.com/office/drawing/2014/main" id="{21656D5F-721E-1AF6-6B97-378B7681D550}"/>
              </a:ext>
            </a:extLst>
          </p:cNvPr>
          <p:cNvSpPr/>
          <p:nvPr/>
        </p:nvSpPr>
        <p:spPr>
          <a:xfrm>
            <a:off x="0" y="631236"/>
            <a:ext cx="12192001" cy="61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5D9C5189-E979-05A5-4424-18BC09F95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644" y="1493717"/>
            <a:ext cx="3746944" cy="4994951"/>
          </a:xfrm>
          <a:prstGeom prst="rect">
            <a:avLst/>
          </a:prstGeom>
        </p:spPr>
      </p:pic>
    </p:spTree>
    <p:extLst>
      <p:ext uri="{BB962C8B-B14F-4D97-AF65-F5344CB8AC3E}">
        <p14:creationId xmlns:p14="http://schemas.microsoft.com/office/powerpoint/2010/main" val="33204547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C8105D2005A4A9291B1724F096258" ma:contentTypeVersion="0" ma:contentTypeDescription="Create a new document." ma:contentTypeScope="" ma:versionID="359dca37e3fbe09ef630de2e5889bb8d">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6DF16E-0423-4343-9ACB-C3F9AAC595A9}"/>
</file>

<file path=customXml/itemProps2.xml><?xml version="1.0" encoding="utf-8"?>
<ds:datastoreItem xmlns:ds="http://schemas.openxmlformats.org/officeDocument/2006/customXml" ds:itemID="{6FF4EB47-912E-4068-B6FC-2FEB9289B70F}"/>
</file>

<file path=docProps/app.xml><?xml version="1.0" encoding="utf-8"?>
<Properties xmlns="http://schemas.openxmlformats.org/officeDocument/2006/extended-properties" xmlns:vt="http://schemas.openxmlformats.org/officeDocument/2006/docPropsVTypes">
  <Template>Office Theme</Template>
  <TotalTime>4398</TotalTime>
  <Words>1203</Words>
  <Application>Microsoft Office PowerPoint</Application>
  <PresentationFormat>Widescreen</PresentationFormat>
  <Paragraphs>138</Paragraphs>
  <Slides>17</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Blackadder ITC</vt:lpstr>
      <vt:lpstr>Calibri</vt:lpstr>
      <vt:lpstr>Calibri Light</vt:lpstr>
      <vt:lpstr>Ebrima</vt:lpstr>
      <vt:lpstr>Wingdings</vt:lpstr>
      <vt:lpstr>Office Theme</vt:lpstr>
      <vt:lpstr>PowerPoint Presentation</vt:lpstr>
      <vt:lpstr>PowerPoint Presentation</vt:lpstr>
      <vt:lpstr>Overview</vt:lpstr>
      <vt:lpstr>PowerPoint Presentation</vt:lpstr>
      <vt:lpstr>PowerPoint Presentation</vt:lpstr>
      <vt:lpstr>“CREDIBILITY”</vt:lpstr>
      <vt:lpstr>PowerPoint Presentation</vt:lpstr>
      <vt:lpstr>PowerPoint Presentation</vt:lpstr>
      <vt:lpstr>Responsibilities and Privileges</vt:lpstr>
      <vt:lpstr>Responsibilities and Privileges Practical Exercise 1</vt:lpstr>
      <vt:lpstr>Navy Chief vs Other Service E7</vt:lpstr>
      <vt:lpstr>Navy Chief vs Other Service E7</vt:lpstr>
      <vt:lpstr>Practical Exercise Two: Sharing Personal Stories </vt:lpstr>
      <vt:lpstr>Navy Chief vs Other Service E7</vt:lpstr>
      <vt:lpstr>PowerPoint Presentation</vt:lpstr>
      <vt:lpstr>Important Dates in History: Naval History Timeline: Part 3 </vt:lpstr>
      <vt:lpstr>Summary</vt:lpstr>
    </vt:vector>
  </TitlesOfParts>
  <Company>U.S. Naval War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IRD</dc:creator>
  <cp:lastModifiedBy>Headrick, Matthew D CIV (USA)</cp:lastModifiedBy>
  <cp:revision>103</cp:revision>
  <cp:lastPrinted>2018-01-19T12:54:45Z</cp:lastPrinted>
  <dcterms:created xsi:type="dcterms:W3CDTF">2018-01-18T11:52:38Z</dcterms:created>
  <dcterms:modified xsi:type="dcterms:W3CDTF">2023-07-18T15:35:35Z</dcterms:modified>
</cp:coreProperties>
</file>